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7" autoAdjust="0"/>
    <p:restoredTop sz="91103" autoAdjust="0"/>
  </p:normalViewPr>
  <p:slideViewPr>
    <p:cSldViewPr>
      <p:cViewPr varScale="1">
        <p:scale>
          <a:sx n="57" d="100"/>
          <a:sy n="57" d="100"/>
        </p:scale>
        <p:origin x="10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01006-E4AB-4071-9489-8BCC5C1B226E}" type="datetimeFigureOut">
              <a:rPr lang="ro-RO" smtClean="0"/>
              <a:t>19.01.2021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BADFA-123F-4ACB-A60F-A9C36E8EFFB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0874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0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3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03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7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8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475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27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00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6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1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536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207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85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475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712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089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71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9785" y="4598976"/>
            <a:ext cx="3044425" cy="646331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800" b="1" dirty="0">
                <a:solidFill>
                  <a:schemeClr val="tx1"/>
                </a:solidFill>
              </a:rPr>
            </a:br>
            <a:br>
              <a:rPr lang="en-GB" sz="2800" b="1" dirty="0">
                <a:solidFill>
                  <a:schemeClr val="tx1"/>
                </a:solidFill>
              </a:rPr>
            </a:br>
            <a:r>
              <a:rPr lang="en-GB" sz="2800" b="1" dirty="0">
                <a:solidFill>
                  <a:schemeClr val="tx1"/>
                </a:solidFill>
              </a:rPr>
              <a:t>20</a:t>
            </a:r>
            <a:r>
              <a:rPr lang="ro-RO" sz="2800" b="1" dirty="0">
                <a:solidFill>
                  <a:schemeClr val="tx1"/>
                </a:solidFill>
              </a:rPr>
              <a:t>20</a:t>
            </a:r>
            <a:r>
              <a:rPr lang="en-GB" sz="2800" b="1" dirty="0">
                <a:solidFill>
                  <a:schemeClr val="tx1"/>
                </a:solidFill>
              </a:rPr>
              <a:t>-202</a:t>
            </a:r>
            <a:r>
              <a:rPr lang="ro-RO" sz="2800" b="1" dirty="0">
                <a:solidFill>
                  <a:schemeClr val="tx1"/>
                </a:solidFill>
              </a:rPr>
              <a:t>2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399" y="2077358"/>
            <a:ext cx="5791200" cy="1905000"/>
          </a:xfrm>
        </p:spPr>
        <p:txBody>
          <a:bodyPr>
            <a:noAutofit/>
          </a:bodyPr>
          <a:lstStyle/>
          <a:p>
            <a:pPr algn="ctr"/>
            <a:r>
              <a:rPr lang="ro-RO" sz="2800" b="1" dirty="0">
                <a:solidFill>
                  <a:schemeClr val="tx1"/>
                </a:solidFill>
              </a:rPr>
              <a:t>Proiect european de parteneriat stategic între şcoli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947" y="150724"/>
            <a:ext cx="3643746" cy="10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37638" y="6157629"/>
            <a:ext cx="677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Coord</a:t>
            </a:r>
            <a:r>
              <a:rPr lang="ro-RO" b="1" i="1" dirty="0" err="1"/>
              <a:t>onat</a:t>
            </a:r>
            <a:r>
              <a:rPr lang="ro-RO" b="1" i="1" dirty="0"/>
              <a:t> în Colegiul </a:t>
            </a:r>
            <a:r>
              <a:rPr lang="ro-RO" b="1" i="1" dirty="0" err="1"/>
              <a:t>Naţional</a:t>
            </a:r>
            <a:r>
              <a:rPr lang="ro-RO" b="1" i="1" dirty="0"/>
              <a:t> de p</a:t>
            </a:r>
            <a:r>
              <a:rPr lang="ro-RO" b="1" dirty="0"/>
              <a:t>rof. Mihaela </a:t>
            </a:r>
            <a:r>
              <a:rPr lang="ro-RO" b="1" dirty="0" err="1"/>
              <a:t>Ţurcanaşu</a:t>
            </a:r>
            <a:endParaRPr lang="en-GB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210" y="160420"/>
            <a:ext cx="985653" cy="102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7E3B6F-B354-4533-83A8-28A76CEC793C}"/>
              </a:ext>
            </a:extLst>
          </p:cNvPr>
          <p:cNvSpPr txBox="1"/>
          <p:nvPr/>
        </p:nvSpPr>
        <p:spPr>
          <a:xfrm>
            <a:off x="1447799" y="3290926"/>
            <a:ext cx="62483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Reconstructing</a:t>
            </a:r>
            <a:r>
              <a:rPr lang="ro-RO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Individual </a:t>
            </a:r>
            <a:r>
              <a:rPr lang="ro-RO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Fates</a:t>
            </a:r>
            <a:r>
              <a:rPr lang="ro-RO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World War </a:t>
            </a:r>
            <a:r>
              <a:rPr lang="ro-RO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endParaRPr lang="en-GB" sz="3200" dirty="0">
              <a:effectLst/>
              <a:latin typeface="Toa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GB" sz="1800" dirty="0">
                <a:effectLst/>
                <a:latin typeface="Toaca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CE47D2-529F-40A5-A0A8-D3A6D54A912F}"/>
              </a:ext>
            </a:extLst>
          </p:cNvPr>
          <p:cNvSpPr txBox="1"/>
          <p:nvPr/>
        </p:nvSpPr>
        <p:spPr>
          <a:xfrm>
            <a:off x="2844799" y="1501441"/>
            <a:ext cx="462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2020-1-DE03-KA229-077506_4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62523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18"/>
            <a:ext cx="7024744" cy="762000"/>
          </a:xfrm>
        </p:spPr>
        <p:txBody>
          <a:bodyPr>
            <a:normAutofit/>
          </a:bodyPr>
          <a:lstStyle/>
          <a:p>
            <a:r>
              <a:rPr lang="ro-RO" b="1" dirty="0"/>
              <a:t>Obiectivele proiectului: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541020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en-GB" b="1" dirty="0"/>
              <a:t>O1. </a:t>
            </a:r>
            <a:r>
              <a:rPr lang="ro-RO" b="1" dirty="0"/>
              <a:t>Dezvoltarea dialogului intercultural</a:t>
            </a:r>
            <a:r>
              <a:rPr lang="en-GB" b="1" dirty="0"/>
              <a:t>;</a:t>
            </a:r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en-GB" b="1" dirty="0"/>
              <a:t>O2. </a:t>
            </a:r>
            <a:r>
              <a:rPr lang="ro-RO" b="1" dirty="0"/>
              <a:t>Promovarea </a:t>
            </a:r>
            <a:r>
              <a:rPr lang="ro-RO" b="1" dirty="0" err="1"/>
              <a:t>toleranţei</a:t>
            </a:r>
            <a:r>
              <a:rPr lang="ro-RO" b="1" dirty="0"/>
              <a:t> </a:t>
            </a:r>
            <a:r>
              <a:rPr lang="ro-RO" b="1" dirty="0" err="1"/>
              <a:t>şi</a:t>
            </a:r>
            <a:r>
              <a:rPr lang="ro-RO" b="1" dirty="0"/>
              <a:t> a </a:t>
            </a:r>
            <a:r>
              <a:rPr lang="ro-RO" b="1" dirty="0" err="1"/>
              <a:t>cetăţeniei</a:t>
            </a:r>
            <a:r>
              <a:rPr lang="ro-RO" b="1" dirty="0"/>
              <a:t> active în rândul tinerilor prin studierea evenimentelor </a:t>
            </a:r>
            <a:r>
              <a:rPr lang="ro-RO" b="1" dirty="0" err="1"/>
              <a:t>şi</a:t>
            </a:r>
            <a:r>
              <a:rPr lang="ro-RO" b="1" dirty="0"/>
              <a:t> a urmărilor primului război mondial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ro-RO" b="1" dirty="0"/>
              <a:t>O3. Valorizarea păcii, a rolului UE în păstrarea acesteia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en-GB" b="1" dirty="0"/>
              <a:t>O3. </a:t>
            </a:r>
            <a:r>
              <a:rPr lang="ro-RO" b="1" dirty="0"/>
              <a:t>Îmbunătățirea competențelor </a:t>
            </a:r>
          </a:p>
          <a:p>
            <a:pPr marL="0" lvl="0" indent="0">
              <a:lnSpc>
                <a:spcPct val="115000"/>
              </a:lnSpc>
              <a:buNone/>
              <a:tabLst>
                <a:tab pos="180340" algn="l"/>
                <a:tab pos="457200" algn="l"/>
              </a:tabLst>
            </a:pPr>
            <a:r>
              <a:rPr lang="ro-RO" b="1" dirty="0"/>
              <a:t>secolului XXI (de comunicare, relaționare,</a:t>
            </a:r>
          </a:p>
          <a:p>
            <a:pPr marL="0" lvl="0" indent="0">
              <a:lnSpc>
                <a:spcPct val="115000"/>
              </a:lnSpc>
              <a:buNone/>
              <a:tabLst>
                <a:tab pos="180340" algn="l"/>
                <a:tab pos="457200" algn="l"/>
              </a:tabLst>
            </a:pPr>
            <a:r>
              <a:rPr lang="ro-RO" b="1" dirty="0"/>
              <a:t> digitale)</a:t>
            </a:r>
            <a:endParaRPr lang="en-GB" b="1" dirty="0"/>
          </a:p>
          <a:p>
            <a:pPr marL="68580" indent="0">
              <a:buNone/>
            </a:pPr>
            <a:endParaRPr lang="en-GB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0"/>
            <a:ext cx="1766944" cy="176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7D1CF6-B4CF-4909-B948-F5DF4EC6071E}"/>
              </a:ext>
            </a:extLst>
          </p:cNvPr>
          <p:cNvSpPr txBox="1"/>
          <p:nvPr/>
        </p:nvSpPr>
        <p:spPr>
          <a:xfrm>
            <a:off x="4877208" y="93133"/>
            <a:ext cx="462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2020-1-DE03-KA229-077506_4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3433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28" y="857069"/>
            <a:ext cx="7024744" cy="762000"/>
          </a:xfrm>
        </p:spPr>
        <p:txBody>
          <a:bodyPr/>
          <a:lstStyle/>
          <a:p>
            <a:r>
              <a:rPr lang="ro-RO" b="1" dirty="0"/>
              <a:t>Parteneri 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26" y="1981200"/>
            <a:ext cx="8211474" cy="411480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Colegiul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Naţional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Iaşi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România </a:t>
            </a:r>
            <a:endParaRPr lang="en-GB" sz="2800" dirty="0">
              <a:effectLst/>
              <a:latin typeface="Toa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Erich-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Gutenberg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Berufskolleg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, Bunde, </a:t>
            </a:r>
            <a:r>
              <a:rPr lang="ro-RO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Germania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coordonator</a:t>
            </a:r>
            <a:endParaRPr lang="en-GB" sz="2800" dirty="0">
              <a:effectLst/>
              <a:latin typeface="Toa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Agrupamento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Escolas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Aveiro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Aveiro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Portugalia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800" dirty="0">
              <a:effectLst/>
              <a:latin typeface="Toa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Lycée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Eugène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Woillez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Montreuil-sur-mer, </a:t>
            </a:r>
            <a:r>
              <a:rPr lang="ro-RO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Franţa</a:t>
            </a:r>
            <a:endParaRPr lang="en-GB" sz="2800" dirty="0">
              <a:effectLst/>
              <a:latin typeface="Toa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Gimnazija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Jurja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Barakovica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Zadar, </a:t>
            </a:r>
            <a:r>
              <a:rPr lang="ro-RO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Croaţia</a:t>
            </a:r>
            <a:endParaRPr lang="en-GB" sz="2800" dirty="0">
              <a:effectLst/>
              <a:latin typeface="Toaca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857069"/>
            <a:ext cx="1640691" cy="149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4E1A0-F48D-4573-9E19-80449A5F4D5C}"/>
              </a:ext>
            </a:extLst>
          </p:cNvPr>
          <p:cNvSpPr txBox="1"/>
          <p:nvPr/>
        </p:nvSpPr>
        <p:spPr>
          <a:xfrm>
            <a:off x="4877208" y="93133"/>
            <a:ext cx="462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2020-1-DE03-KA229-077506_4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74459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ro-RO" sz="3200" b="1" dirty="0"/>
              <a:t>Echipa de management a proiectului</a:t>
            </a:r>
            <a:br>
              <a:rPr lang="ro-RO" sz="3200" b="1" dirty="0"/>
            </a:br>
            <a:r>
              <a:rPr lang="ro-RO" sz="3200" b="1" dirty="0"/>
              <a:t>la nivelul Colegiului Naţional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5268"/>
            <a:ext cx="8229600" cy="4114800"/>
          </a:xfrm>
        </p:spPr>
        <p:txBody>
          <a:bodyPr>
            <a:noAutofit/>
          </a:bodyPr>
          <a:lstStyle/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Elena Calistru, reprezentant legal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Mihaela Ţurcănaşu – manager de proiect,;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Margareta Panţiru - responsabil financiar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 err="1"/>
              <a:t>Antonina</a:t>
            </a:r>
            <a:r>
              <a:rPr lang="ro-RO" dirty="0"/>
              <a:t> </a:t>
            </a:r>
            <a:r>
              <a:rPr lang="ro-RO" dirty="0" err="1"/>
              <a:t>Bliorţ</a:t>
            </a:r>
            <a:r>
              <a:rPr lang="ro-RO" dirty="0"/>
              <a:t> – responsabil cu diseminarea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Cătălina Rusu- responsabil cu securitatea elevilor;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Elena </a:t>
            </a:r>
            <a:r>
              <a:rPr lang="ro-RO" dirty="0" err="1"/>
              <a:t>Bărbieru</a:t>
            </a:r>
            <a:r>
              <a:rPr lang="ro-RO" dirty="0"/>
              <a:t>- responsabil cu activitatea de evaluare de proiect;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38" y="1976438"/>
            <a:ext cx="1452562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231206-1A5F-4A31-B4A4-54C9CEBF74A4}"/>
              </a:ext>
            </a:extLst>
          </p:cNvPr>
          <p:cNvSpPr txBox="1"/>
          <p:nvPr/>
        </p:nvSpPr>
        <p:spPr>
          <a:xfrm>
            <a:off x="4877208" y="93133"/>
            <a:ext cx="462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2020-1-DE03-KA229-077506_4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102636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1732"/>
            <a:ext cx="4648200" cy="875264"/>
          </a:xfrm>
        </p:spPr>
        <p:txBody>
          <a:bodyPr/>
          <a:lstStyle/>
          <a:p>
            <a:pPr algn="ctr"/>
            <a:r>
              <a:rPr lang="ro-RO" sz="3700" b="1" dirty="0">
                <a:solidFill>
                  <a:schemeClr val="accent1"/>
                </a:solidFill>
              </a:rPr>
              <a:t>Produse</a:t>
            </a:r>
            <a:r>
              <a:rPr lang="ro-RO" b="1" dirty="0"/>
              <a:t> </a:t>
            </a:r>
            <a:r>
              <a:rPr lang="ro-RO" sz="3700" b="1" dirty="0">
                <a:solidFill>
                  <a:schemeClr val="accent1"/>
                </a:solidFill>
              </a:rPr>
              <a:t>finale</a:t>
            </a:r>
            <a:endParaRPr lang="en-GB" sz="37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670735"/>
            <a:ext cx="8576733" cy="2877965"/>
          </a:xfrm>
        </p:spPr>
        <p:txBody>
          <a:bodyPr>
            <a:normAutofit fontScale="92500"/>
          </a:bodyPr>
          <a:lstStyle/>
          <a:p>
            <a:endParaRPr lang="en-GB" sz="4000" b="1" dirty="0">
              <a:ln w="3175" cmpd="sng">
                <a:noFill/>
              </a:ln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457200">
              <a:lnSpc>
                <a:spcPct val="115000"/>
              </a:lnSpc>
            </a:pPr>
            <a:r>
              <a:rPr lang="en-GB" sz="2600" dirty="0">
                <a:solidFill>
                  <a:schemeClr val="tx2"/>
                </a:solidFill>
              </a:rPr>
              <a:t>1</a:t>
            </a:r>
            <a:r>
              <a:rPr lang="ro-RO" sz="2600" dirty="0">
                <a:solidFill>
                  <a:schemeClr val="tx2"/>
                </a:solidFill>
              </a:rPr>
              <a:t>.Materiale documentare asupra evenimentelor </a:t>
            </a:r>
            <a:r>
              <a:rPr lang="ro-RO" sz="2600" dirty="0" err="1">
                <a:solidFill>
                  <a:schemeClr val="tx2"/>
                </a:solidFill>
              </a:rPr>
              <a:t>şi</a:t>
            </a:r>
            <a:r>
              <a:rPr lang="ro-RO" sz="2600" dirty="0">
                <a:solidFill>
                  <a:schemeClr val="tx2"/>
                </a:solidFill>
              </a:rPr>
              <a:t> efectelor primului război mondial la nivel local, național </a:t>
            </a:r>
            <a:r>
              <a:rPr lang="ro-RO" sz="2600" dirty="0" err="1">
                <a:solidFill>
                  <a:schemeClr val="tx2"/>
                </a:solidFill>
              </a:rPr>
              <a:t>şi</a:t>
            </a:r>
            <a:r>
              <a:rPr lang="ro-RO" sz="2600" dirty="0">
                <a:solidFill>
                  <a:schemeClr val="tx2"/>
                </a:solidFill>
              </a:rPr>
              <a:t> global.</a:t>
            </a:r>
            <a:endParaRPr lang="en-GB" sz="2600" dirty="0">
              <a:solidFill>
                <a:schemeClr val="tx2"/>
              </a:solidFill>
            </a:endParaRPr>
          </a:p>
          <a:p>
            <a:pPr marL="457200">
              <a:lnSpc>
                <a:spcPct val="115000"/>
              </a:lnSpc>
            </a:pPr>
            <a:r>
              <a:rPr lang="en-GB" sz="2600" dirty="0">
                <a:solidFill>
                  <a:schemeClr val="tx2"/>
                </a:solidFill>
              </a:rPr>
              <a:t>2</a:t>
            </a:r>
            <a:r>
              <a:rPr lang="ro-RO" sz="2600" dirty="0">
                <a:solidFill>
                  <a:schemeClr val="tx2"/>
                </a:solidFill>
              </a:rPr>
              <a:t>. Film documentar care să prezinte pericolele </a:t>
            </a:r>
            <a:r>
              <a:rPr lang="ro-RO" sz="2600" dirty="0" err="1">
                <a:solidFill>
                  <a:schemeClr val="tx2"/>
                </a:solidFill>
              </a:rPr>
              <a:t>şi</a:t>
            </a:r>
            <a:r>
              <a:rPr lang="ro-RO" sz="2600" dirty="0">
                <a:solidFill>
                  <a:schemeClr val="tx2"/>
                </a:solidFill>
              </a:rPr>
              <a:t> efectele războiului</a:t>
            </a:r>
            <a:endParaRPr lang="en-GB" sz="2600" dirty="0">
              <a:solidFill>
                <a:schemeClr val="tx2"/>
              </a:solidFill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o-RO" sz="2600" dirty="0">
                <a:solidFill>
                  <a:schemeClr val="tx2"/>
                </a:solidFill>
              </a:rPr>
              <a:t>3. Pagina web/pagină pe e-</a:t>
            </a:r>
            <a:r>
              <a:rPr lang="ro-RO" sz="2600" dirty="0" err="1">
                <a:solidFill>
                  <a:schemeClr val="tx2"/>
                </a:solidFill>
              </a:rPr>
              <a:t>Twinning</a:t>
            </a:r>
            <a:r>
              <a:rPr lang="ro-RO" sz="2600" dirty="0">
                <a:solidFill>
                  <a:schemeClr val="tx2"/>
                </a:solidFill>
              </a:rPr>
              <a:t>.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5367" y="3838963"/>
            <a:ext cx="3962400" cy="5704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o-RO" b="1" dirty="0"/>
              <a:t>Grup ţintă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95867" y="4548876"/>
            <a:ext cx="792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chemeClr val="tx2"/>
                </a:solidFill>
              </a:rPr>
              <a:t>Elevi din şcolile partenere: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o-RO" sz="2400" dirty="0">
                <a:solidFill>
                  <a:schemeClr val="tx2"/>
                </a:solidFill>
              </a:rPr>
              <a:t> cu competenţe în domeniul istoriei perioadei primului război mondial</a:t>
            </a:r>
            <a:r>
              <a:rPr lang="en-GB" sz="2400" dirty="0">
                <a:solidFill>
                  <a:schemeClr val="tx2"/>
                </a:solidFill>
              </a:rPr>
              <a:t>;</a:t>
            </a:r>
            <a:r>
              <a:rPr lang="ro-RO" sz="2400" dirty="0">
                <a:solidFill>
                  <a:schemeClr val="tx2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o-RO" sz="2400" dirty="0">
                <a:solidFill>
                  <a:schemeClr val="tx2"/>
                </a:solidFill>
              </a:rPr>
              <a:t>competenţe de limbă engleză;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o-RO" sz="2400" dirty="0">
                <a:solidFill>
                  <a:schemeClr val="tx2"/>
                </a:solidFill>
              </a:rPr>
              <a:t> vârsta cuprinsă între 15-18 ani. 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3EAFBD-156F-40DB-A64C-C9A841538331}"/>
              </a:ext>
            </a:extLst>
          </p:cNvPr>
          <p:cNvSpPr txBox="1"/>
          <p:nvPr/>
        </p:nvSpPr>
        <p:spPr>
          <a:xfrm>
            <a:off x="4877208" y="93133"/>
            <a:ext cx="462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2020-1-DE03-KA229-077506_4</a:t>
            </a:r>
            <a:endParaRPr lang="en-GB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F4058-8F70-4045-A9B7-03838FF52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0" y="3499355"/>
            <a:ext cx="3124200" cy="124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77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175</TotalTime>
  <Words>250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Garamond</vt:lpstr>
      <vt:lpstr>Times New Roman</vt:lpstr>
      <vt:lpstr>Toaca</vt:lpstr>
      <vt:lpstr>Wingdings</vt:lpstr>
      <vt:lpstr>Wingdings 2</vt:lpstr>
      <vt:lpstr>Organic</vt:lpstr>
      <vt:lpstr>  2020-2022</vt:lpstr>
      <vt:lpstr>Obiectivele proiectului:</vt:lpstr>
      <vt:lpstr>Parteneri :</vt:lpstr>
      <vt:lpstr>Echipa de management a proiectului la nivelul Colegiului Naţional</vt:lpstr>
      <vt:lpstr>Produse finale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hEroes of Kwowledge: Argonauts  2019-2021</dc:title>
  <dc:creator>Mihaela</dc:creator>
  <cp:lastModifiedBy>Mihaela</cp:lastModifiedBy>
  <cp:revision>17</cp:revision>
  <dcterms:created xsi:type="dcterms:W3CDTF">2021-01-16T11:47:14Z</dcterms:created>
  <dcterms:modified xsi:type="dcterms:W3CDTF">2021-01-19T17:37:19Z</dcterms:modified>
</cp:coreProperties>
</file>