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82" r:id="rId7"/>
    <p:sldId id="283" r:id="rId8"/>
    <p:sldId id="28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7" autoAdjust="0"/>
    <p:restoredTop sz="91103" autoAdjust="0"/>
  </p:normalViewPr>
  <p:slideViewPr>
    <p:cSldViewPr>
      <p:cViewPr varScale="1">
        <p:scale>
          <a:sx n="65" d="100"/>
          <a:sy n="65" d="100"/>
        </p:scale>
        <p:origin x="15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01006-E4AB-4071-9489-8BCC5C1B226E}" type="datetimeFigureOut">
              <a:rPr lang="ro-RO" smtClean="0"/>
              <a:t>16.01.2021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BADFA-123F-4ACB-A60F-A9C36E8EFFB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0874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47000">
              <a:schemeClr val="accent3"/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461" y="5846302"/>
            <a:ext cx="3699164" cy="6458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800" b="1" dirty="0">
                <a:solidFill>
                  <a:schemeClr val="tx1"/>
                </a:solidFill>
              </a:rPr>
            </a:br>
            <a:br>
              <a:rPr lang="en-GB" sz="2800" b="1" dirty="0">
                <a:solidFill>
                  <a:schemeClr val="tx1"/>
                </a:solidFill>
              </a:rPr>
            </a:br>
            <a:r>
              <a:rPr lang="en-GB" sz="2800" b="1" dirty="0">
                <a:solidFill>
                  <a:schemeClr val="tx1"/>
                </a:solidFill>
              </a:rPr>
              <a:t>2019-2021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7481" y="592351"/>
            <a:ext cx="4093124" cy="1905000"/>
          </a:xfrm>
        </p:spPr>
        <p:txBody>
          <a:bodyPr>
            <a:noAutofit/>
          </a:bodyPr>
          <a:lstStyle/>
          <a:p>
            <a:pPr algn="ctr"/>
            <a:r>
              <a:rPr lang="ro-RO" sz="2800" b="1" dirty="0">
                <a:solidFill>
                  <a:schemeClr val="tx1"/>
                </a:solidFill>
              </a:rPr>
              <a:t>Proiect european de parteneriat stategic între şcoli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54" y="0"/>
            <a:ext cx="3643746" cy="10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57585" y="5386228"/>
            <a:ext cx="3719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Coord</a:t>
            </a:r>
            <a:r>
              <a:rPr lang="ro-RO" b="1" i="1" dirty="0" err="1"/>
              <a:t>onator</a:t>
            </a:r>
            <a:r>
              <a:rPr lang="ro-RO" b="1" i="1" dirty="0"/>
              <a:t> în</a:t>
            </a:r>
          </a:p>
          <a:p>
            <a:r>
              <a:rPr lang="ro-RO" b="1" i="1" dirty="0"/>
              <a:t>Colegiul </a:t>
            </a:r>
            <a:r>
              <a:rPr lang="ro-RO" b="1" i="1" dirty="0" err="1"/>
              <a:t>Naţional</a:t>
            </a:r>
            <a:r>
              <a:rPr lang="ro-RO" b="1" i="1" dirty="0"/>
              <a:t>,</a:t>
            </a:r>
          </a:p>
          <a:p>
            <a:endParaRPr lang="ro-RO" dirty="0"/>
          </a:p>
          <a:p>
            <a:r>
              <a:rPr lang="ro-RO" b="1" dirty="0"/>
              <a:t>Prof. Mihaela </a:t>
            </a:r>
            <a:r>
              <a:rPr lang="ro-RO" b="1" dirty="0" err="1"/>
              <a:t>Ţurcanaşu</a:t>
            </a:r>
            <a:endParaRPr lang="en-GB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889" y="5032010"/>
            <a:ext cx="914400" cy="95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66AD7B-4277-45AD-BCB4-D5072A4A7865}"/>
              </a:ext>
            </a:extLst>
          </p:cNvPr>
          <p:cNvSpPr/>
          <p:nvPr/>
        </p:nvSpPr>
        <p:spPr>
          <a:xfrm>
            <a:off x="4716027" y="1544851"/>
            <a:ext cx="3459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7E3B6F-B354-4533-83A8-28A76CEC793C}"/>
              </a:ext>
            </a:extLst>
          </p:cNvPr>
          <p:cNvSpPr txBox="1"/>
          <p:nvPr/>
        </p:nvSpPr>
        <p:spPr>
          <a:xfrm>
            <a:off x="4558147" y="2656714"/>
            <a:ext cx="37753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Against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Final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Soluton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European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History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Holocaust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Social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Inclusion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Non-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Discriminaton</a:t>
            </a:r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ro-RO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</a:t>
            </a:r>
            <a:br>
              <a:rPr lang="en-GB" sz="1800" dirty="0">
                <a:effectLst/>
                <a:latin typeface="Toaca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89F386-1EC1-496C-8094-910DCF293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599" y="2169224"/>
            <a:ext cx="3651729" cy="35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3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18"/>
            <a:ext cx="7024744" cy="762000"/>
          </a:xfrm>
        </p:spPr>
        <p:txBody>
          <a:bodyPr>
            <a:normAutofit/>
          </a:bodyPr>
          <a:lstStyle/>
          <a:p>
            <a:r>
              <a:rPr lang="ro-RO" b="1" dirty="0"/>
              <a:t>Obiectivele proiectului: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54102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O1. </a:t>
            </a:r>
            <a:r>
              <a:rPr lang="ro-RO" b="1" dirty="0"/>
              <a:t>Dezvoltarea dialogului intercultural și descurajarea discriminării</a:t>
            </a:r>
            <a:r>
              <a:rPr lang="en-GB" b="1" dirty="0"/>
              <a:t>;</a:t>
            </a:r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O2. </a:t>
            </a:r>
            <a:r>
              <a:rPr lang="ro-RO" b="1" dirty="0"/>
              <a:t>Cunoașterea unui capitol important din istorie (Holocaustul) în vederea promovării principiilor și valorilor democratice;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180340" algn="l"/>
                <a:tab pos="457200" algn="l"/>
              </a:tabLst>
            </a:pPr>
            <a:r>
              <a:rPr lang="en-GB" b="1" dirty="0"/>
              <a:t>O3. </a:t>
            </a:r>
            <a:r>
              <a:rPr lang="ro-RO" b="1" dirty="0"/>
              <a:t>Îmbunătățirea competențelor </a:t>
            </a:r>
          </a:p>
          <a:p>
            <a:pPr marL="0" lvl="0" indent="0">
              <a:lnSpc>
                <a:spcPct val="115000"/>
              </a:lnSpc>
              <a:buNone/>
              <a:tabLst>
                <a:tab pos="180340" algn="l"/>
                <a:tab pos="457200" algn="l"/>
              </a:tabLst>
            </a:pPr>
            <a:r>
              <a:rPr lang="ro-RO" b="1" dirty="0"/>
              <a:t>secolului XXI (de comunicare, </a:t>
            </a:r>
          </a:p>
          <a:p>
            <a:pPr marL="0" lvl="0" indent="0">
              <a:lnSpc>
                <a:spcPct val="115000"/>
              </a:lnSpc>
              <a:buNone/>
              <a:tabLst>
                <a:tab pos="180340" algn="l"/>
                <a:tab pos="457200" algn="l"/>
              </a:tabLst>
            </a:pPr>
            <a:r>
              <a:rPr lang="ro-RO" b="1" dirty="0"/>
              <a:t>relaționare, digitale)</a:t>
            </a:r>
            <a:endParaRPr lang="en-GB" b="1" dirty="0"/>
          </a:p>
          <a:p>
            <a:pPr marL="68580" indent="0">
              <a:buNone/>
            </a:pPr>
            <a:endParaRPr lang="en-GB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557" y="3886200"/>
            <a:ext cx="2104103" cy="210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0725ED-5D2A-40A3-8ECA-513F134221A4}"/>
              </a:ext>
            </a:extLst>
          </p:cNvPr>
          <p:cNvSpPr txBox="1"/>
          <p:nvPr/>
        </p:nvSpPr>
        <p:spPr>
          <a:xfrm>
            <a:off x="4876800" y="154456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8" y="857069"/>
            <a:ext cx="7024744" cy="762000"/>
          </a:xfrm>
        </p:spPr>
        <p:txBody>
          <a:bodyPr/>
          <a:lstStyle/>
          <a:p>
            <a:r>
              <a:rPr lang="ro-RO" b="1" dirty="0"/>
              <a:t>Parteneri 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26" y="1981200"/>
            <a:ext cx="8211474" cy="4114800"/>
          </a:xfrm>
        </p:spPr>
        <p:txBody>
          <a:bodyPr>
            <a:noAutofit/>
          </a:bodyPr>
          <a:lstStyle/>
          <a:p>
            <a:pPr lvl="0"/>
            <a:r>
              <a:rPr lang="ro-RO" b="1" dirty="0"/>
              <a:t>Colegiul </a:t>
            </a:r>
            <a:r>
              <a:rPr lang="ro-RO" b="1" dirty="0" err="1"/>
              <a:t>Naţional</a:t>
            </a:r>
            <a:r>
              <a:rPr lang="ro-RO" b="1" dirty="0"/>
              <a:t>, </a:t>
            </a:r>
            <a:r>
              <a:rPr lang="ro-RO" b="1" dirty="0" err="1"/>
              <a:t>Iaşi</a:t>
            </a:r>
            <a:r>
              <a:rPr lang="ro-RO" b="1" dirty="0"/>
              <a:t>, România 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b="1" dirty="0" err="1"/>
              <a:t>Evening</a:t>
            </a:r>
            <a:r>
              <a:rPr lang="ro-RO" b="1" dirty="0"/>
              <a:t> </a:t>
            </a:r>
            <a:r>
              <a:rPr lang="ro-RO" b="1" dirty="0" err="1"/>
              <a:t>High</a:t>
            </a:r>
            <a:r>
              <a:rPr lang="ro-RO" b="1" dirty="0"/>
              <a:t> </a:t>
            </a:r>
            <a:r>
              <a:rPr lang="ro-RO" b="1" dirty="0" err="1"/>
              <a:t>School</a:t>
            </a:r>
            <a:r>
              <a:rPr lang="ro-RO" b="1" dirty="0"/>
              <a:t> Patras (Patras, Grecia)- coordonator;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b="1" dirty="0"/>
              <a:t>Ady Endre - Bay Zoltán </a:t>
            </a:r>
            <a:r>
              <a:rPr lang="ro-RO" b="1" dirty="0" err="1"/>
              <a:t>Gimnázium</a:t>
            </a:r>
            <a:r>
              <a:rPr lang="ro-RO" b="1" dirty="0"/>
              <a:t> </a:t>
            </a:r>
            <a:r>
              <a:rPr lang="ro-RO" b="1" dirty="0" err="1"/>
              <a:t>és</a:t>
            </a:r>
            <a:r>
              <a:rPr lang="ro-RO" b="1" dirty="0"/>
              <a:t> </a:t>
            </a:r>
            <a:r>
              <a:rPr lang="ro-RO" b="1" dirty="0" err="1"/>
              <a:t>Kollégium</a:t>
            </a:r>
            <a:r>
              <a:rPr lang="ro-RO" b="1" dirty="0"/>
              <a:t> (</a:t>
            </a:r>
            <a:r>
              <a:rPr lang="ro-RO" b="1" dirty="0" err="1"/>
              <a:t>Sarkad</a:t>
            </a:r>
            <a:r>
              <a:rPr lang="ro-RO" b="1" dirty="0"/>
              <a:t>, Ungaria);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b="1" dirty="0" err="1"/>
              <a:t>Istituto</a:t>
            </a:r>
            <a:r>
              <a:rPr lang="ro-RO" b="1" dirty="0"/>
              <a:t> </a:t>
            </a:r>
            <a:r>
              <a:rPr lang="ro-RO" b="1" dirty="0" err="1"/>
              <a:t>Tecnico</a:t>
            </a:r>
            <a:r>
              <a:rPr lang="ro-RO" b="1" dirty="0"/>
              <a:t> </a:t>
            </a:r>
            <a:r>
              <a:rPr lang="ro-RO" b="1" dirty="0" err="1"/>
              <a:t>Economico</a:t>
            </a:r>
            <a:r>
              <a:rPr lang="ro-RO" b="1" dirty="0"/>
              <a:t> Statale " </a:t>
            </a:r>
            <a:r>
              <a:rPr lang="ro-RO" b="1" dirty="0" err="1"/>
              <a:t>Jacomo</a:t>
            </a:r>
            <a:r>
              <a:rPr lang="ro-RO" b="1" dirty="0"/>
              <a:t> </a:t>
            </a:r>
            <a:r>
              <a:rPr lang="ro-RO" b="1" dirty="0" err="1"/>
              <a:t>Barozzi</a:t>
            </a:r>
            <a:r>
              <a:rPr lang="ro-RO" b="1" dirty="0"/>
              <a:t>” (Modena, Italia);</a:t>
            </a:r>
            <a:endParaRPr lang="en-GB" b="1" dirty="0"/>
          </a:p>
          <a:p>
            <a:pPr marL="342900" lvl="0" indent="-342900">
              <a:lnSpc>
                <a:spcPct val="115000"/>
              </a:lnSpc>
              <a:buFont typeface="Wingdings 2" panose="05020102010507070707" pitchFamily="18" charset="2"/>
              <a:buChar char=""/>
              <a:tabLst>
                <a:tab pos="457200" algn="l"/>
              </a:tabLst>
            </a:pPr>
            <a:r>
              <a:rPr lang="ro-RO" b="1" dirty="0" err="1"/>
              <a:t>Stadtteilschule</a:t>
            </a:r>
            <a:r>
              <a:rPr lang="ro-RO" b="1" dirty="0"/>
              <a:t> </a:t>
            </a:r>
            <a:r>
              <a:rPr lang="ro-RO" b="1" dirty="0" err="1"/>
              <a:t>Poppenbüttel</a:t>
            </a:r>
            <a:r>
              <a:rPr lang="ro-RO" b="1" dirty="0"/>
              <a:t> (Hamburg, Germania)</a:t>
            </a:r>
            <a:endParaRPr lang="en-GB" b="1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577" y="990600"/>
            <a:ext cx="1640691" cy="14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7B72B9-3B91-44EA-B767-3B3BD0EE25C8}"/>
              </a:ext>
            </a:extLst>
          </p:cNvPr>
          <p:cNvSpPr txBox="1"/>
          <p:nvPr/>
        </p:nvSpPr>
        <p:spPr>
          <a:xfrm>
            <a:off x="4817806" y="125607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9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ro-RO" sz="3200" b="1" dirty="0"/>
              <a:t>Echipa de management a proiectului</a:t>
            </a:r>
            <a:br>
              <a:rPr lang="ro-RO" sz="3200" b="1" dirty="0"/>
            </a:br>
            <a:r>
              <a:rPr lang="ro-RO" sz="3200" b="1" dirty="0"/>
              <a:t>la nivelul Colegiului Naţional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5268"/>
            <a:ext cx="8229600" cy="4114800"/>
          </a:xfrm>
        </p:spPr>
        <p:txBody>
          <a:bodyPr>
            <a:noAutofit/>
          </a:bodyPr>
          <a:lstStyle/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Elena Calistru, reprezentant legal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Mihaela Ţurcănaşu – manager de proiect, responsabil cu diseminarea;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Margareta Panţiru - responsabil financiar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Adriana Radu - responsabil cu diseminarea </a:t>
            </a:r>
            <a:r>
              <a:rPr lang="ro-RO" dirty="0" err="1"/>
              <a:t>şi</a:t>
            </a:r>
            <a:r>
              <a:rPr lang="ro-RO" dirty="0"/>
              <a:t> securitatea elevilor;</a:t>
            </a:r>
          </a:p>
          <a:p>
            <a:pPr marL="361950" indent="-292100">
              <a:lnSpc>
                <a:spcPct val="114000"/>
              </a:lnSpc>
              <a:tabLst>
                <a:tab pos="266700" algn="l"/>
              </a:tabLst>
            </a:pPr>
            <a:r>
              <a:rPr lang="ro-RO" dirty="0"/>
              <a:t>Iuliana Brătescu - responsabil cu activitatea de evaluare de proiect;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905000"/>
            <a:ext cx="1452562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EDAF45-5A22-471D-B97F-9ECE097FA703}"/>
              </a:ext>
            </a:extLst>
          </p:cNvPr>
          <p:cNvSpPr txBox="1"/>
          <p:nvPr/>
        </p:nvSpPr>
        <p:spPr>
          <a:xfrm>
            <a:off x="4850991" y="152400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36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1732"/>
            <a:ext cx="4648200" cy="875264"/>
          </a:xfrm>
        </p:spPr>
        <p:txBody>
          <a:bodyPr/>
          <a:lstStyle/>
          <a:p>
            <a:pPr algn="ctr"/>
            <a:r>
              <a:rPr lang="ro-RO" b="1" dirty="0"/>
              <a:t>Produse finale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9364"/>
            <a:ext cx="8305800" cy="2877965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o-RO" dirty="0"/>
              <a:t>Un spectacol cu scenete bazate pe mărturii ale supraviețuitorilor (Jurnalul </a:t>
            </a:r>
            <a:r>
              <a:rPr lang="ro-RO" dirty="0" err="1"/>
              <a:t>Annei</a:t>
            </a:r>
            <a:r>
              <a:rPr lang="ro-RO" dirty="0"/>
              <a:t> Frank);</a:t>
            </a:r>
            <a:endParaRPr lang="en-GB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o-RO" dirty="0"/>
              <a:t>Prezentări pe baza cercetărilor privind situația evreilor pe perioada celui de-Al Doilea Război Mondial;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o-RO" dirty="0"/>
              <a:t>3. Expoziție fotografică;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o-RO" dirty="0"/>
              <a:t>4. Pagina e-</a:t>
            </a:r>
            <a:r>
              <a:rPr lang="ro-RO" dirty="0" err="1"/>
              <a:t>Twinning</a:t>
            </a:r>
            <a:r>
              <a:rPr lang="ro-RO" dirty="0"/>
              <a:t> a proiectului</a:t>
            </a: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038600"/>
            <a:ext cx="3962400" cy="5704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o-RO" b="1" dirty="0"/>
              <a:t>Grup ţintă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4597467"/>
            <a:ext cx="8077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tx2"/>
                </a:solidFill>
              </a:rPr>
              <a:t>Elevi din şcolile partenere: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 cu competenţe în domeniul istoriei perioadei Holocaustului</a:t>
            </a:r>
            <a:r>
              <a:rPr lang="en-GB" sz="2400" dirty="0">
                <a:solidFill>
                  <a:schemeClr val="tx2"/>
                </a:solidFill>
              </a:rPr>
              <a:t>;</a:t>
            </a:r>
            <a:r>
              <a:rPr lang="ro-RO" sz="2400" dirty="0">
                <a:solidFill>
                  <a:schemeClr val="tx2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competenţe de limbă engleză;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o-RO" sz="2400" dirty="0">
                <a:solidFill>
                  <a:schemeClr val="tx2"/>
                </a:solidFill>
              </a:rPr>
              <a:t> vârsta cuprinsă între 15-18 ani. 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022075-AC40-4659-8291-95AAAEBCDD98}"/>
              </a:ext>
            </a:extLst>
          </p:cNvPr>
          <p:cNvSpPr txBox="1"/>
          <p:nvPr/>
        </p:nvSpPr>
        <p:spPr>
          <a:xfrm>
            <a:off x="4876800" y="118250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A78AF-C487-491B-BDDE-14C5382E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053432"/>
            <a:ext cx="25146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7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842B5-71D6-467F-8B76-E2E9CB99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7234"/>
            <a:ext cx="8077200" cy="1143000"/>
          </a:xfrm>
        </p:spPr>
        <p:txBody>
          <a:bodyPr>
            <a:normAutofit/>
          </a:bodyPr>
          <a:lstStyle/>
          <a:p>
            <a:r>
              <a:rPr lang="ro-RO" sz="2400" dirty="0">
                <a:solidFill>
                  <a:schemeClr val="tx1"/>
                </a:solidFill>
              </a:rPr>
              <a:t>Copiii în timpul Holocaustului- </a:t>
            </a:r>
            <a:r>
              <a:rPr lang="ro-RO" sz="2400" dirty="0" err="1">
                <a:solidFill>
                  <a:schemeClr val="tx1"/>
                </a:solidFill>
              </a:rPr>
              <a:t>expoziţie</a:t>
            </a:r>
            <a:r>
              <a:rPr lang="ro-RO" sz="2400" dirty="0">
                <a:solidFill>
                  <a:schemeClr val="tx1"/>
                </a:solidFill>
              </a:rPr>
              <a:t> fotografică </a:t>
            </a:r>
            <a:r>
              <a:rPr lang="ro-RO" sz="2400" dirty="0" err="1">
                <a:solidFill>
                  <a:schemeClr val="tx1"/>
                </a:solidFill>
              </a:rPr>
              <a:t>internaţională</a:t>
            </a:r>
            <a:r>
              <a:rPr lang="ro-RO" sz="2400" dirty="0">
                <a:solidFill>
                  <a:schemeClr val="tx1"/>
                </a:solidFill>
              </a:rPr>
              <a:t>  la Colegiul </a:t>
            </a:r>
            <a:r>
              <a:rPr lang="ro-RO" sz="2400" dirty="0" err="1">
                <a:solidFill>
                  <a:schemeClr val="tx1"/>
                </a:solidFill>
              </a:rPr>
              <a:t>Naţional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EA5554-4819-4412-A473-1A9A44979745}"/>
              </a:ext>
            </a:extLst>
          </p:cNvPr>
          <p:cNvSpPr txBox="1"/>
          <p:nvPr/>
        </p:nvSpPr>
        <p:spPr>
          <a:xfrm>
            <a:off x="4800600" y="140110"/>
            <a:ext cx="4955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224E1-C778-446D-B9A8-D29C0E867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426" y="1630319"/>
            <a:ext cx="3675336" cy="49004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20A1DB-191A-4A50-BFE3-B764183EF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38" y="1615134"/>
            <a:ext cx="3698111" cy="493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59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2CAA6-CB20-417B-B2F8-B03FE3D8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90" y="625649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ro-RO" dirty="0"/>
              <a:t>Întâlnire de proiect la </a:t>
            </a:r>
            <a:r>
              <a:rPr lang="ro-RO" dirty="0" err="1"/>
              <a:t>Iaşi</a:t>
            </a:r>
            <a:r>
              <a:rPr lang="ro-RO" dirty="0"/>
              <a:t>: </a:t>
            </a:r>
            <a:br>
              <a:rPr lang="ro-RO" dirty="0"/>
            </a:br>
            <a:r>
              <a:rPr lang="ro-RO" dirty="0"/>
              <a:t>1-7 decembrie 2019</a:t>
            </a:r>
            <a:endParaRPr lang="en-GB" dirty="0"/>
          </a:p>
        </p:txBody>
      </p:sp>
      <p:pic>
        <p:nvPicPr>
          <p:cNvPr id="15" name="Picture 14" descr="A picture containing person, text, photo, person&#10;&#10;Description automatically generated">
            <a:extLst>
              <a:ext uri="{FF2B5EF4-FFF2-40B4-BE49-F238E27FC236}">
                <a16:creationId xmlns:a16="http://schemas.microsoft.com/office/drawing/2014/main" id="{5AFA1527-F232-4A8D-B310-A8DD9DD8E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68649"/>
            <a:ext cx="3288870" cy="4664249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C09BE54C-390A-46BF-BA73-47A7B71C9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203" y="1119468"/>
            <a:ext cx="3450635" cy="5332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A4EE6DC-D29E-4483-8DC2-942476B78486}"/>
              </a:ext>
            </a:extLst>
          </p:cNvPr>
          <p:cNvSpPr txBox="1"/>
          <p:nvPr/>
        </p:nvSpPr>
        <p:spPr>
          <a:xfrm>
            <a:off x="4820264" y="167035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64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FC63FD1D-0832-429A-9DC0-90BD052908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1" y="202620"/>
            <a:ext cx="5218839" cy="652355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A36E109-8963-48AE-87D7-30B68353CB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10200" y="1066800"/>
            <a:ext cx="3352800" cy="5257799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ro-RO" b="1" dirty="0" err="1"/>
              <a:t>Activităţi</a:t>
            </a:r>
            <a:r>
              <a:rPr lang="ro-RO" b="1" dirty="0"/>
              <a:t> derulate:</a:t>
            </a:r>
          </a:p>
          <a:p>
            <a:r>
              <a:rPr lang="ro-RO" dirty="0"/>
              <a:t>Ateliere de dramatizare</a:t>
            </a:r>
          </a:p>
          <a:p>
            <a:r>
              <a:rPr lang="ro-RO" dirty="0"/>
              <a:t>Turul „</a:t>
            </a:r>
            <a:r>
              <a:rPr lang="ro-RO" dirty="0" err="1"/>
              <a:t>Iaşul</a:t>
            </a:r>
            <a:r>
              <a:rPr lang="ro-RO" dirty="0"/>
              <a:t> evreiesc”</a:t>
            </a:r>
          </a:p>
          <a:p>
            <a:r>
              <a:rPr lang="ro-RO" dirty="0"/>
              <a:t>Festival de teatru</a:t>
            </a:r>
          </a:p>
          <a:p>
            <a:r>
              <a:rPr lang="ro-RO" dirty="0"/>
              <a:t>Atelier de lucru pe tema </a:t>
            </a:r>
            <a:r>
              <a:rPr lang="ro-RO" dirty="0" err="1"/>
              <a:t>democraţiei</a:t>
            </a:r>
            <a:endParaRPr lang="ro-RO" dirty="0"/>
          </a:p>
          <a:p>
            <a:r>
              <a:rPr lang="ro-RO" dirty="0" err="1"/>
              <a:t>Expoziţie</a:t>
            </a:r>
            <a:r>
              <a:rPr lang="ro-RO" dirty="0"/>
              <a:t> de fotografii „Copiii </a:t>
            </a:r>
            <a:r>
              <a:rPr lang="ro-RO" dirty="0" err="1"/>
              <a:t>şi</a:t>
            </a:r>
            <a:r>
              <a:rPr lang="ro-RO" dirty="0"/>
              <a:t> Holocaustul”</a:t>
            </a:r>
          </a:p>
          <a:p>
            <a:r>
              <a:rPr lang="ro-RO" dirty="0" err="1"/>
              <a:t>Conferinţe</a:t>
            </a:r>
            <a:r>
              <a:rPr lang="ro-RO" dirty="0"/>
              <a:t> pe tema </a:t>
            </a:r>
            <a:r>
              <a:rPr lang="ro-RO" dirty="0" err="1"/>
              <a:t>minorităţilor</a:t>
            </a:r>
            <a:r>
              <a:rPr lang="ro-RO" dirty="0"/>
              <a:t> </a:t>
            </a:r>
          </a:p>
          <a:p>
            <a:r>
              <a:rPr lang="ro-RO" dirty="0"/>
              <a:t>Întâlniri cu </a:t>
            </a:r>
            <a:r>
              <a:rPr lang="ro-RO" dirty="0" err="1"/>
              <a:t>atutorităţile</a:t>
            </a:r>
            <a:r>
              <a:rPr lang="ro-RO" dirty="0"/>
              <a:t> locale</a:t>
            </a:r>
          </a:p>
          <a:p>
            <a:r>
              <a:rPr lang="ro-RO" dirty="0"/>
              <a:t>Etc.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E131AC-6DE8-4985-AE08-E137F328E974}"/>
              </a:ext>
            </a:extLst>
          </p:cNvPr>
          <p:cNvSpPr txBox="1"/>
          <p:nvPr/>
        </p:nvSpPr>
        <p:spPr>
          <a:xfrm>
            <a:off x="5105400" y="131830"/>
            <a:ext cx="462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2019-1-El01-KA229-062458_3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84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325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Century Gothic</vt:lpstr>
      <vt:lpstr>Times New Roman</vt:lpstr>
      <vt:lpstr>Toaca</vt:lpstr>
      <vt:lpstr>Wingdings</vt:lpstr>
      <vt:lpstr>Wingdings 2</vt:lpstr>
      <vt:lpstr>Austin</vt:lpstr>
      <vt:lpstr>  2019-2021</vt:lpstr>
      <vt:lpstr>Obiectivele proiectului:</vt:lpstr>
      <vt:lpstr>Parteneri :</vt:lpstr>
      <vt:lpstr>Echipa de management a proiectului la nivelul Colegiului Naţional</vt:lpstr>
      <vt:lpstr>Produse finale</vt:lpstr>
      <vt:lpstr>Copiii în timpul Holocaustului- expoziţie fotografică internaţională  la Colegiul Naţional</vt:lpstr>
      <vt:lpstr>Întâlnire de proiect la Iaşi:  1-7 decembrie 2019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hEroes of Kwowledge: Argonauts  2019-2021</dc:title>
  <dc:creator>Mihaela</dc:creator>
  <cp:lastModifiedBy>Mihaela</cp:lastModifiedBy>
  <cp:revision>11</cp:revision>
  <dcterms:created xsi:type="dcterms:W3CDTF">2021-01-16T11:47:14Z</dcterms:created>
  <dcterms:modified xsi:type="dcterms:W3CDTF">2021-01-16T13:09:15Z</dcterms:modified>
</cp:coreProperties>
</file>