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82" r:id="rId7"/>
    <p:sldId id="283" r:id="rId8"/>
    <p:sldId id="28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77" autoAdjust="0"/>
    <p:restoredTop sz="91103" autoAdjust="0"/>
  </p:normalViewPr>
  <p:slideViewPr>
    <p:cSldViewPr>
      <p:cViewPr varScale="1">
        <p:scale>
          <a:sx n="65" d="100"/>
          <a:sy n="65" d="100"/>
        </p:scale>
        <p:origin x="1512"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001006-E4AB-4071-9489-8BCC5C1B226E}" type="datetimeFigureOut">
              <a:rPr lang="ro-RO" smtClean="0"/>
              <a:t>16.01.2021</a:t>
            </a:fld>
            <a:endParaRPr lang="ro-R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0BADFA-123F-4ACB-A60F-A9C36E8EFFB0}" type="slidenum">
              <a:rPr lang="ro-RO" smtClean="0"/>
              <a:t>‹#›</a:t>
            </a:fld>
            <a:endParaRPr lang="ro-RO"/>
          </a:p>
        </p:txBody>
      </p:sp>
    </p:spTree>
    <p:extLst>
      <p:ext uri="{BB962C8B-B14F-4D97-AF65-F5344CB8AC3E}">
        <p14:creationId xmlns:p14="http://schemas.microsoft.com/office/powerpoint/2010/main" val="2308742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D8BD707-D9CF-40AE-B4C6-C98DA3205C09}" type="datetimeFigureOut">
              <a:rPr lang="en-US" smtClean="0"/>
              <a:pPr/>
              <a:t>1/16/2021</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6F15528-21DE-4FAA-801E-634DDDAF4B2B}"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1D8BD707-D9CF-40AE-B4C6-C98DA3205C09}" type="datetimeFigureOut">
              <a:rPr lang="en-US" smtClean="0"/>
              <a:pPr/>
              <a:t>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1/16/2021</a:t>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1/16/2021</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D8BD707-D9CF-40AE-B4C6-C98DA3205C09}" type="datetimeFigureOut">
              <a:rPr lang="en-US" smtClean="0"/>
              <a:pPr/>
              <a:t>1/16/2021</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app.bookcreator.com/library/-MMkQyCpviMSpBJPUlo0" TargetMode="Externa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30436" y="2057400"/>
            <a:ext cx="3699164" cy="2743200"/>
          </a:xfrm>
        </p:spPr>
        <p:txBody>
          <a:bodyPr>
            <a:normAutofit fontScale="90000"/>
          </a:bodyPr>
          <a:lstStyle/>
          <a:p>
            <a:pPr algn="ctr"/>
            <a:r>
              <a:rPr lang="en-GB" b="1" dirty="0" err="1"/>
              <a:t>EURopean</a:t>
            </a:r>
            <a:r>
              <a:rPr lang="en-GB" b="1" dirty="0"/>
              <a:t> </a:t>
            </a:r>
            <a:r>
              <a:rPr lang="en-GB" b="1" dirty="0" err="1"/>
              <a:t>hEroes</a:t>
            </a:r>
            <a:r>
              <a:rPr lang="en-GB" b="1" dirty="0"/>
              <a:t> of </a:t>
            </a:r>
            <a:r>
              <a:rPr lang="en-GB" b="1" dirty="0" err="1"/>
              <a:t>Kwowledge</a:t>
            </a:r>
            <a:r>
              <a:rPr lang="en-GB" b="1" dirty="0"/>
              <a:t>: Argonauts</a:t>
            </a:r>
            <a:br>
              <a:rPr lang="en-GB" sz="2800" b="1" dirty="0">
                <a:solidFill>
                  <a:schemeClr val="tx1"/>
                </a:solidFill>
              </a:rPr>
            </a:br>
            <a:br>
              <a:rPr lang="en-GB" sz="2800" b="1" dirty="0">
                <a:solidFill>
                  <a:schemeClr val="tx1"/>
                </a:solidFill>
              </a:rPr>
            </a:br>
            <a:r>
              <a:rPr lang="en-GB" sz="2800" b="1" dirty="0">
                <a:solidFill>
                  <a:schemeClr val="tx1"/>
                </a:solidFill>
              </a:rPr>
              <a:t>2019-2021</a:t>
            </a:r>
          </a:p>
        </p:txBody>
      </p:sp>
      <p:sp>
        <p:nvSpPr>
          <p:cNvPr id="3" name="Subtitle 2"/>
          <p:cNvSpPr>
            <a:spLocks noGrp="1"/>
          </p:cNvSpPr>
          <p:nvPr>
            <p:ph type="subTitle" idx="1"/>
          </p:nvPr>
        </p:nvSpPr>
        <p:spPr>
          <a:xfrm>
            <a:off x="-62526" y="510350"/>
            <a:ext cx="4720111" cy="1905000"/>
          </a:xfrm>
        </p:spPr>
        <p:txBody>
          <a:bodyPr>
            <a:noAutofit/>
          </a:bodyPr>
          <a:lstStyle/>
          <a:p>
            <a:pPr algn="ctr"/>
            <a:r>
              <a:rPr lang="ro-RO" sz="4000" b="1" dirty="0">
                <a:solidFill>
                  <a:schemeClr val="tx1"/>
                </a:solidFill>
              </a:rPr>
              <a:t>Proiect european de parteneriat stategic între şcoli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5854" y="0"/>
            <a:ext cx="3643746" cy="102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585854" y="5456366"/>
            <a:ext cx="3719945" cy="1200329"/>
          </a:xfrm>
          <a:prstGeom prst="rect">
            <a:avLst/>
          </a:prstGeom>
          <a:noFill/>
        </p:spPr>
        <p:txBody>
          <a:bodyPr wrap="square" rtlCol="0">
            <a:spAutoFit/>
          </a:bodyPr>
          <a:lstStyle/>
          <a:p>
            <a:r>
              <a:rPr lang="en-GB" b="1" i="1" dirty="0"/>
              <a:t>Coord</a:t>
            </a:r>
            <a:r>
              <a:rPr lang="ro-RO" b="1" i="1" dirty="0" err="1"/>
              <a:t>onator</a:t>
            </a:r>
            <a:r>
              <a:rPr lang="ro-RO" b="1" i="1" dirty="0"/>
              <a:t> în</a:t>
            </a:r>
          </a:p>
          <a:p>
            <a:r>
              <a:rPr lang="ro-RO" b="1" i="1" dirty="0"/>
              <a:t>Colegiul </a:t>
            </a:r>
            <a:r>
              <a:rPr lang="ro-RO" b="1" i="1" dirty="0" err="1"/>
              <a:t>Naţional</a:t>
            </a:r>
            <a:r>
              <a:rPr lang="ro-RO" b="1" i="1" dirty="0"/>
              <a:t>,</a:t>
            </a:r>
          </a:p>
          <a:p>
            <a:endParaRPr lang="ro-RO" dirty="0"/>
          </a:p>
          <a:p>
            <a:r>
              <a:rPr lang="ro-RO" b="1" dirty="0"/>
              <a:t>Prof. Mihaela </a:t>
            </a:r>
            <a:r>
              <a:rPr lang="ro-RO" b="1" dirty="0" err="1"/>
              <a:t>Ţurcanaşu</a:t>
            </a:r>
            <a:endParaRPr lang="en-GB" b="1"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9625" y="4863554"/>
            <a:ext cx="1143000" cy="1192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descr="Este posibil ca imaginea să conţină: 4 persoane">
            <a:extLst>
              <a:ext uri="{FF2B5EF4-FFF2-40B4-BE49-F238E27FC236}">
                <a16:creationId xmlns:a16="http://schemas.microsoft.com/office/drawing/2014/main" id="{B13F2B45-F3A2-439C-A786-F0325120B4E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59229" y="2975678"/>
            <a:ext cx="3276600" cy="3167062"/>
          </a:xfrm>
          <a:prstGeom prst="rect">
            <a:avLst/>
          </a:prstGeom>
          <a:noFill/>
          <a:ln>
            <a:noFill/>
          </a:ln>
        </p:spPr>
      </p:pic>
      <p:sp>
        <p:nvSpPr>
          <p:cNvPr id="12" name="Rectangle 11">
            <a:extLst>
              <a:ext uri="{FF2B5EF4-FFF2-40B4-BE49-F238E27FC236}">
                <a16:creationId xmlns:a16="http://schemas.microsoft.com/office/drawing/2014/main" id="{DA66AD7B-4277-45AD-BCB4-D5072A4A7865}"/>
              </a:ext>
            </a:extLst>
          </p:cNvPr>
          <p:cNvSpPr/>
          <p:nvPr/>
        </p:nvSpPr>
        <p:spPr>
          <a:xfrm>
            <a:off x="4724413" y="1401634"/>
            <a:ext cx="3366627" cy="369332"/>
          </a:xfrm>
          <a:prstGeom prst="rect">
            <a:avLst/>
          </a:prstGeom>
        </p:spPr>
        <p:txBody>
          <a:bodyPr wrap="none">
            <a:spAutoFit/>
          </a:bodyPr>
          <a:lstStyle/>
          <a:p>
            <a:r>
              <a:rPr lang="ro-RO" b="1" dirty="0">
                <a:solidFill>
                  <a:schemeClr val="bg1"/>
                </a:solidFill>
              </a:rPr>
              <a:t>2019-1-IT02-KA229-062181_4</a:t>
            </a:r>
            <a:endParaRPr lang="en-GB" b="1" dirty="0">
              <a:solidFill>
                <a:schemeClr val="bg1"/>
              </a:solidFill>
            </a:endParaRPr>
          </a:p>
        </p:txBody>
      </p:sp>
    </p:spTree>
    <p:extLst>
      <p:ext uri="{BB962C8B-B14F-4D97-AF65-F5344CB8AC3E}">
        <p14:creationId xmlns:p14="http://schemas.microsoft.com/office/powerpoint/2010/main" val="3625236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87323"/>
            <a:ext cx="7024744" cy="762000"/>
          </a:xfrm>
        </p:spPr>
        <p:txBody>
          <a:bodyPr>
            <a:normAutofit/>
          </a:bodyPr>
          <a:lstStyle/>
          <a:p>
            <a:r>
              <a:rPr lang="ro-RO" b="1" dirty="0"/>
              <a:t>Obiectivele proiectului:</a:t>
            </a:r>
            <a:endParaRPr lang="en-GB" b="1" dirty="0"/>
          </a:p>
        </p:txBody>
      </p:sp>
      <p:sp>
        <p:nvSpPr>
          <p:cNvPr id="3" name="Content Placeholder 2"/>
          <p:cNvSpPr>
            <a:spLocks noGrp="1"/>
          </p:cNvSpPr>
          <p:nvPr>
            <p:ph idx="1"/>
          </p:nvPr>
        </p:nvSpPr>
        <p:spPr>
          <a:xfrm>
            <a:off x="304800" y="1521162"/>
            <a:ext cx="8458200" cy="5410200"/>
          </a:xfrm>
        </p:spPr>
        <p:txBody>
          <a:bodyPr>
            <a:noAutofit/>
          </a:bodyPr>
          <a:lstStyle/>
          <a:p>
            <a:pPr lvl="0"/>
            <a:r>
              <a:rPr lang="ro-RO" b="1" dirty="0"/>
              <a:t>Dezvoltarea dialogului intercultural;</a:t>
            </a:r>
            <a:endParaRPr lang="en-GB" b="1" dirty="0"/>
          </a:p>
          <a:p>
            <a:pPr lvl="0"/>
            <a:endParaRPr lang="en-GB" dirty="0"/>
          </a:p>
          <a:p>
            <a:pPr lvl="0"/>
            <a:r>
              <a:rPr lang="ro-RO" b="1" dirty="0"/>
              <a:t>Eliminarea </a:t>
            </a:r>
            <a:r>
              <a:rPr lang="ro-RO" b="1" dirty="0" err="1"/>
              <a:t>prejudecăţilor</a:t>
            </a:r>
            <a:r>
              <a:rPr lang="ro-RO" b="1" dirty="0"/>
              <a:t> tinerilor datorate </a:t>
            </a:r>
            <a:r>
              <a:rPr lang="ro-RO" b="1" dirty="0" err="1"/>
              <a:t>diferenţelor</a:t>
            </a:r>
            <a:r>
              <a:rPr lang="ro-RO" b="1" dirty="0"/>
              <a:t> culturale prin </a:t>
            </a:r>
            <a:r>
              <a:rPr lang="ro-RO" b="1" dirty="0" err="1"/>
              <a:t>împărtăşirea</a:t>
            </a:r>
            <a:r>
              <a:rPr lang="ro-RO" b="1" dirty="0"/>
              <a:t> unor elemente comune </a:t>
            </a:r>
            <a:r>
              <a:rPr lang="ro-RO" dirty="0"/>
              <a:t>(literatura, pasiunea pentru istorie </a:t>
            </a:r>
            <a:r>
              <a:rPr lang="ro-RO" dirty="0" err="1"/>
              <a:t>şi</a:t>
            </a:r>
            <a:r>
              <a:rPr lang="ro-RO" dirty="0"/>
              <a:t> </a:t>
            </a:r>
            <a:r>
              <a:rPr lang="ro-RO" dirty="0" err="1"/>
              <a:t>art</a:t>
            </a:r>
            <a:r>
              <a:rPr lang="en-GB" dirty="0"/>
              <a:t>a antic</a:t>
            </a:r>
            <a:r>
              <a:rPr lang="ro-RO" dirty="0"/>
              <a:t>ă) prin s</a:t>
            </a:r>
            <a:r>
              <a:rPr lang="en-GB" dirty="0" err="1"/>
              <a:t>tudierea</a:t>
            </a:r>
            <a:r>
              <a:rPr lang="en-GB" dirty="0"/>
              <a:t> </a:t>
            </a:r>
            <a:r>
              <a:rPr lang="en-GB" dirty="0" err="1"/>
              <a:t>eroilor</a:t>
            </a:r>
            <a:r>
              <a:rPr lang="en-GB" dirty="0"/>
              <a:t> </a:t>
            </a:r>
            <a:r>
              <a:rPr lang="en-GB" dirty="0" err="1"/>
              <a:t>antici</a:t>
            </a:r>
            <a:r>
              <a:rPr lang="en-GB" dirty="0"/>
              <a:t> pe </a:t>
            </a:r>
            <a:r>
              <a:rPr lang="en-GB" dirty="0" err="1"/>
              <a:t>baza</a:t>
            </a:r>
            <a:r>
              <a:rPr lang="en-GB" dirty="0"/>
              <a:t>  </a:t>
            </a:r>
            <a:r>
              <a:rPr lang="en-GB" dirty="0" err="1"/>
              <a:t>lucr</a:t>
            </a:r>
            <a:r>
              <a:rPr lang="ro-RO" dirty="0"/>
              <a:t>ă</a:t>
            </a:r>
            <a:r>
              <a:rPr lang="en-GB" dirty="0" err="1"/>
              <a:t>ri</a:t>
            </a:r>
            <a:r>
              <a:rPr lang="ro-RO" dirty="0"/>
              <a:t>lor</a:t>
            </a:r>
            <a:r>
              <a:rPr lang="en-GB" dirty="0"/>
              <a:t> </a:t>
            </a:r>
            <a:r>
              <a:rPr lang="ro-RO" dirty="0"/>
              <a:t>lui </a:t>
            </a:r>
            <a:r>
              <a:rPr lang="ro-RO" dirty="0" err="1"/>
              <a:t>Apollonius</a:t>
            </a:r>
            <a:r>
              <a:rPr lang="ro-RO" dirty="0"/>
              <a:t> din Rodos-</a:t>
            </a:r>
            <a:r>
              <a:rPr lang="en-GB" b="1" i="1" dirty="0"/>
              <a:t>Argonautica</a:t>
            </a:r>
            <a:r>
              <a:rPr lang="ro-RO" dirty="0"/>
              <a:t>, Homer- </a:t>
            </a:r>
            <a:r>
              <a:rPr lang="ro-RO" b="1" i="1" dirty="0" err="1"/>
              <a:t>Odisea</a:t>
            </a:r>
            <a:r>
              <a:rPr lang="ro-RO" i="1" dirty="0"/>
              <a:t>, </a:t>
            </a:r>
            <a:r>
              <a:rPr lang="ro-RO" dirty="0"/>
              <a:t>Virgilius</a:t>
            </a:r>
            <a:r>
              <a:rPr lang="ro-RO" i="1" dirty="0"/>
              <a:t>-</a:t>
            </a:r>
            <a:r>
              <a:rPr lang="ro-RO" b="1" i="1" dirty="0"/>
              <a:t>Eneida</a:t>
            </a:r>
            <a:endParaRPr lang="en-GB" b="1" i="1" dirty="0"/>
          </a:p>
          <a:p>
            <a:pPr lvl="0"/>
            <a:endParaRPr lang="en-GB" dirty="0"/>
          </a:p>
          <a:p>
            <a:pPr lvl="0"/>
            <a:r>
              <a:rPr lang="ro-RO" b="1" dirty="0" err="1"/>
              <a:t>Îmbunătăţirea</a:t>
            </a:r>
            <a:r>
              <a:rPr lang="ro-RO" b="1" dirty="0"/>
              <a:t> </a:t>
            </a:r>
            <a:r>
              <a:rPr lang="ro-RO" b="1" dirty="0" err="1"/>
              <a:t>competenţelor</a:t>
            </a:r>
            <a:r>
              <a:rPr lang="ro-RO" b="1" dirty="0"/>
              <a:t> secolului XXI</a:t>
            </a:r>
            <a:endParaRPr lang="en-GB" b="1" dirty="0"/>
          </a:p>
          <a:p>
            <a:pPr marL="68580" indent="0">
              <a:buNone/>
            </a:pPr>
            <a:r>
              <a:rPr lang="ro-RO" b="1" dirty="0"/>
              <a:t>(de comunicare, </a:t>
            </a:r>
            <a:r>
              <a:rPr lang="ro-RO" b="1" dirty="0" err="1"/>
              <a:t>relaţionare</a:t>
            </a:r>
            <a:r>
              <a:rPr lang="ro-RO" b="1" dirty="0"/>
              <a:t>, </a:t>
            </a:r>
            <a:r>
              <a:rPr lang="ro-RO" b="1" dirty="0" err="1"/>
              <a:t>emoţionale</a:t>
            </a:r>
            <a:r>
              <a:rPr lang="ro-RO" b="1" dirty="0"/>
              <a:t>, digitale)</a:t>
            </a:r>
            <a:endParaRPr lang="en-GB" b="1" dirty="0"/>
          </a:p>
          <a:p>
            <a:pPr marL="68580" indent="0">
              <a:buNone/>
            </a:pPr>
            <a:endParaRPr lang="en-GB" dirty="0"/>
          </a:p>
          <a:p>
            <a:pPr marL="0" indent="0">
              <a:buNone/>
            </a:pPr>
            <a:endParaRPr lang="en-GB"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3518" y="751161"/>
            <a:ext cx="1433456" cy="1433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a:extLst>
              <a:ext uri="{FF2B5EF4-FFF2-40B4-BE49-F238E27FC236}">
                <a16:creationId xmlns:a16="http://schemas.microsoft.com/office/drawing/2014/main" id="{5B1826E4-AF22-4E93-AEF5-90703608332B}"/>
              </a:ext>
            </a:extLst>
          </p:cNvPr>
          <p:cNvSpPr/>
          <p:nvPr/>
        </p:nvSpPr>
        <p:spPr>
          <a:xfrm>
            <a:off x="4788310" y="152400"/>
            <a:ext cx="3366627" cy="369332"/>
          </a:xfrm>
          <a:prstGeom prst="rect">
            <a:avLst/>
          </a:prstGeom>
        </p:spPr>
        <p:txBody>
          <a:bodyPr wrap="none">
            <a:spAutoFit/>
          </a:bodyPr>
          <a:lstStyle/>
          <a:p>
            <a:r>
              <a:rPr lang="ro-RO" b="1" dirty="0">
                <a:solidFill>
                  <a:schemeClr val="bg1"/>
                </a:solidFill>
              </a:rPr>
              <a:t>2019-1-IT02-KA229-062181_4</a:t>
            </a:r>
            <a:endParaRPr lang="en-GB" b="1" dirty="0">
              <a:solidFill>
                <a:schemeClr val="bg1"/>
              </a:solidFill>
            </a:endParaRPr>
          </a:p>
        </p:txBody>
      </p:sp>
    </p:spTree>
    <p:extLst>
      <p:ext uri="{BB962C8B-B14F-4D97-AF65-F5344CB8AC3E}">
        <p14:creationId xmlns:p14="http://schemas.microsoft.com/office/powerpoint/2010/main" val="334331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939" y="337066"/>
            <a:ext cx="7024744" cy="762000"/>
          </a:xfrm>
        </p:spPr>
        <p:txBody>
          <a:bodyPr/>
          <a:lstStyle/>
          <a:p>
            <a:r>
              <a:rPr lang="ro-RO" b="1" dirty="0"/>
              <a:t>Parteneri :</a:t>
            </a:r>
            <a:endParaRPr lang="en-GB" b="1" dirty="0"/>
          </a:p>
        </p:txBody>
      </p:sp>
      <p:sp>
        <p:nvSpPr>
          <p:cNvPr id="3" name="Content Placeholder 2"/>
          <p:cNvSpPr>
            <a:spLocks noGrp="1"/>
          </p:cNvSpPr>
          <p:nvPr>
            <p:ph idx="1"/>
          </p:nvPr>
        </p:nvSpPr>
        <p:spPr>
          <a:xfrm>
            <a:off x="495300" y="1773559"/>
            <a:ext cx="8305800" cy="3810000"/>
          </a:xfrm>
        </p:spPr>
        <p:txBody>
          <a:bodyPr>
            <a:noAutofit/>
          </a:bodyPr>
          <a:lstStyle/>
          <a:p>
            <a:pPr lvl="0"/>
            <a:r>
              <a:rPr lang="ro-RO" b="1" dirty="0"/>
              <a:t>Colegiul </a:t>
            </a:r>
            <a:r>
              <a:rPr lang="ro-RO" b="1" dirty="0" err="1"/>
              <a:t>Naţional</a:t>
            </a:r>
            <a:r>
              <a:rPr lang="ro-RO" b="1" dirty="0"/>
              <a:t>, </a:t>
            </a:r>
            <a:endParaRPr lang="en-GB" b="1" dirty="0"/>
          </a:p>
          <a:p>
            <a:pPr marL="68580" lvl="0" indent="0">
              <a:buNone/>
            </a:pPr>
            <a:r>
              <a:rPr lang="ro-RO" b="1" dirty="0" err="1"/>
              <a:t>Iaşi</a:t>
            </a:r>
            <a:r>
              <a:rPr lang="ro-RO" b="1" dirty="0"/>
              <a:t>, România </a:t>
            </a:r>
            <a:endParaRPr lang="en-GB" b="1" dirty="0"/>
          </a:p>
          <a:p>
            <a:pPr lvl="0"/>
            <a:endParaRPr lang="en-GB" dirty="0"/>
          </a:p>
          <a:p>
            <a:pPr lvl="0"/>
            <a:r>
              <a:rPr lang="ro-RO" b="1" dirty="0"/>
              <a:t>I.I.S.S."</a:t>
            </a:r>
            <a:r>
              <a:rPr lang="ro-RO" b="1" dirty="0" err="1"/>
              <a:t>Oriani-Tandoi</a:t>
            </a:r>
            <a:r>
              <a:rPr lang="ro-RO" b="1" dirty="0"/>
              <a:t>" ,</a:t>
            </a:r>
            <a:endParaRPr lang="en-GB" b="1" dirty="0"/>
          </a:p>
          <a:p>
            <a:pPr marL="68580" lvl="0" indent="0">
              <a:buNone/>
            </a:pPr>
            <a:r>
              <a:rPr lang="ro-RO" b="1" dirty="0"/>
              <a:t> </a:t>
            </a:r>
            <a:r>
              <a:rPr lang="ro-RO" b="1" dirty="0" err="1"/>
              <a:t>Corato</a:t>
            </a:r>
            <a:r>
              <a:rPr lang="ro-RO" b="1" dirty="0"/>
              <a:t>, Italia- coordonator</a:t>
            </a:r>
            <a:endParaRPr lang="en-GB" b="1" dirty="0"/>
          </a:p>
          <a:p>
            <a:pPr lvl="0"/>
            <a:endParaRPr lang="en-GB" dirty="0"/>
          </a:p>
          <a:p>
            <a:pPr lvl="0"/>
            <a:r>
              <a:rPr lang="ro-RO" b="1" dirty="0" err="1"/>
              <a:t>Gymnasio</a:t>
            </a:r>
            <a:r>
              <a:rPr lang="ro-RO" b="1" dirty="0"/>
              <a:t> </a:t>
            </a:r>
            <a:r>
              <a:rPr lang="ro-RO" b="1" dirty="0" err="1"/>
              <a:t>Sofadwn</a:t>
            </a:r>
            <a:r>
              <a:rPr lang="ro-RO" b="1" dirty="0"/>
              <a:t>, </a:t>
            </a:r>
            <a:endParaRPr lang="en-GB" b="1" dirty="0"/>
          </a:p>
          <a:p>
            <a:pPr lvl="0"/>
            <a:r>
              <a:rPr lang="ro-RO" b="1" dirty="0" err="1"/>
              <a:t>Sofades</a:t>
            </a:r>
            <a:r>
              <a:rPr lang="ro-RO" b="1" dirty="0"/>
              <a:t>, Grecia </a:t>
            </a:r>
            <a:endParaRPr lang="en-GB" b="1" dirty="0"/>
          </a:p>
          <a:p>
            <a:pPr lvl="0"/>
            <a:endParaRPr lang="en-GB" dirty="0"/>
          </a:p>
          <a:p>
            <a:pPr lvl="0"/>
            <a:r>
              <a:rPr lang="ro-RO" b="1" dirty="0" err="1"/>
              <a:t>Mugla</a:t>
            </a:r>
            <a:r>
              <a:rPr lang="ro-RO" b="1" dirty="0"/>
              <a:t> </a:t>
            </a:r>
            <a:r>
              <a:rPr lang="ro-RO" b="1" dirty="0" err="1"/>
              <a:t>Sehit</a:t>
            </a:r>
            <a:r>
              <a:rPr lang="ro-RO" b="1" dirty="0"/>
              <a:t> </a:t>
            </a:r>
            <a:r>
              <a:rPr lang="ro-RO" b="1" dirty="0" err="1"/>
              <a:t>Altug</a:t>
            </a:r>
            <a:r>
              <a:rPr lang="ro-RO" b="1" dirty="0"/>
              <a:t> </a:t>
            </a:r>
            <a:r>
              <a:rPr lang="ro-RO" b="1" dirty="0" err="1"/>
              <a:t>Pek</a:t>
            </a:r>
            <a:r>
              <a:rPr lang="ro-RO" b="1" dirty="0"/>
              <a:t> </a:t>
            </a:r>
            <a:r>
              <a:rPr lang="ro-RO" b="1" dirty="0" err="1"/>
              <a:t>Anadolu</a:t>
            </a:r>
            <a:r>
              <a:rPr lang="ro-RO" b="1" dirty="0"/>
              <a:t> </a:t>
            </a:r>
            <a:r>
              <a:rPr lang="ro-RO" b="1" dirty="0" err="1"/>
              <a:t>Lisesi</a:t>
            </a:r>
            <a:r>
              <a:rPr lang="ro-RO" b="1" dirty="0"/>
              <a:t>, </a:t>
            </a:r>
            <a:r>
              <a:rPr lang="ro-RO" b="1" dirty="0" err="1"/>
              <a:t>Mugla</a:t>
            </a:r>
            <a:r>
              <a:rPr lang="ro-RO" b="1" dirty="0"/>
              <a:t>, Turcia</a:t>
            </a:r>
            <a:endParaRPr lang="en-GB" dirty="0"/>
          </a:p>
        </p:txBody>
      </p:sp>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0888" y="337066"/>
            <a:ext cx="1070664" cy="973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descr="Nu este disponibilă nicio descriere pentru fotografie.">
            <a:extLst>
              <a:ext uri="{FF2B5EF4-FFF2-40B4-BE49-F238E27FC236}">
                <a16:creationId xmlns:a16="http://schemas.microsoft.com/office/drawing/2014/main" id="{C0B1EA2C-2AD3-4979-815B-018CB3EFBBE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562100"/>
            <a:ext cx="3695700" cy="3390900"/>
          </a:xfrm>
          <a:prstGeom prst="rect">
            <a:avLst/>
          </a:prstGeom>
          <a:noFill/>
          <a:ln>
            <a:noFill/>
          </a:ln>
        </p:spPr>
      </p:pic>
      <p:sp>
        <p:nvSpPr>
          <p:cNvPr id="4" name="Rectangle 3">
            <a:extLst>
              <a:ext uri="{FF2B5EF4-FFF2-40B4-BE49-F238E27FC236}">
                <a16:creationId xmlns:a16="http://schemas.microsoft.com/office/drawing/2014/main" id="{2D7C26F6-DE91-411B-83EF-50B238B46620}"/>
              </a:ext>
            </a:extLst>
          </p:cNvPr>
          <p:cNvSpPr/>
          <p:nvPr/>
        </p:nvSpPr>
        <p:spPr>
          <a:xfrm>
            <a:off x="4788310" y="152400"/>
            <a:ext cx="3366627" cy="369332"/>
          </a:xfrm>
          <a:prstGeom prst="rect">
            <a:avLst/>
          </a:prstGeom>
        </p:spPr>
        <p:txBody>
          <a:bodyPr wrap="none">
            <a:spAutoFit/>
          </a:bodyPr>
          <a:lstStyle/>
          <a:p>
            <a:r>
              <a:rPr lang="ro-RO" b="1" dirty="0">
                <a:solidFill>
                  <a:schemeClr val="bg1"/>
                </a:solidFill>
              </a:rPr>
              <a:t>2019-1-IT02-KA229-062181_4</a:t>
            </a:r>
            <a:endParaRPr lang="en-GB" b="1" dirty="0">
              <a:solidFill>
                <a:schemeClr val="bg1"/>
              </a:solidFill>
            </a:endParaRPr>
          </a:p>
        </p:txBody>
      </p:sp>
    </p:spTree>
    <p:extLst>
      <p:ext uri="{BB962C8B-B14F-4D97-AF65-F5344CB8AC3E}">
        <p14:creationId xmlns:p14="http://schemas.microsoft.com/office/powerpoint/2010/main" val="2744599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normAutofit/>
          </a:bodyPr>
          <a:lstStyle/>
          <a:p>
            <a:pPr algn="ctr"/>
            <a:r>
              <a:rPr lang="ro-RO" sz="3200" b="1" dirty="0"/>
              <a:t>Echipa de management a proiectului</a:t>
            </a:r>
            <a:br>
              <a:rPr lang="ro-RO" sz="3200" b="1" dirty="0"/>
            </a:br>
            <a:r>
              <a:rPr lang="ro-RO" sz="3200" b="1" dirty="0"/>
              <a:t>la nivelul Colegiului Naţional</a:t>
            </a:r>
            <a:endParaRPr lang="en-GB" sz="3200" b="1" dirty="0"/>
          </a:p>
        </p:txBody>
      </p:sp>
      <p:sp>
        <p:nvSpPr>
          <p:cNvPr id="3" name="Content Placeholder 2"/>
          <p:cNvSpPr>
            <a:spLocks noGrp="1"/>
          </p:cNvSpPr>
          <p:nvPr>
            <p:ph idx="1"/>
          </p:nvPr>
        </p:nvSpPr>
        <p:spPr>
          <a:xfrm>
            <a:off x="457200" y="2145268"/>
            <a:ext cx="8229600" cy="4114800"/>
          </a:xfrm>
        </p:spPr>
        <p:txBody>
          <a:bodyPr>
            <a:noAutofit/>
          </a:bodyPr>
          <a:lstStyle/>
          <a:p>
            <a:pPr marL="361950" indent="-292100">
              <a:lnSpc>
                <a:spcPct val="114000"/>
              </a:lnSpc>
              <a:tabLst>
                <a:tab pos="266700" algn="l"/>
              </a:tabLst>
            </a:pPr>
            <a:r>
              <a:rPr lang="ro-RO" dirty="0"/>
              <a:t>Elena Calistru, reprezentant legal</a:t>
            </a:r>
          </a:p>
          <a:p>
            <a:pPr marL="361950" indent="-292100">
              <a:lnSpc>
                <a:spcPct val="114000"/>
              </a:lnSpc>
              <a:tabLst>
                <a:tab pos="266700" algn="l"/>
              </a:tabLst>
            </a:pPr>
            <a:r>
              <a:rPr lang="ro-RO" dirty="0"/>
              <a:t>Mihaela Ţurcănaşu – manager de proiect, responsabil cu diseminarea;</a:t>
            </a:r>
          </a:p>
          <a:p>
            <a:pPr marL="361950" indent="-292100">
              <a:lnSpc>
                <a:spcPct val="114000"/>
              </a:lnSpc>
              <a:tabLst>
                <a:tab pos="266700" algn="l"/>
              </a:tabLst>
            </a:pPr>
            <a:r>
              <a:rPr lang="ro-RO" dirty="0"/>
              <a:t>Margareta Panţiru - responsabil financiar</a:t>
            </a:r>
          </a:p>
          <a:p>
            <a:pPr marL="361950" indent="-292100">
              <a:lnSpc>
                <a:spcPct val="114000"/>
              </a:lnSpc>
              <a:tabLst>
                <a:tab pos="266700" algn="l"/>
              </a:tabLst>
            </a:pPr>
            <a:r>
              <a:rPr lang="ro-RO" dirty="0"/>
              <a:t>Ana Maria </a:t>
            </a:r>
            <a:r>
              <a:rPr lang="ro-RO" dirty="0" err="1"/>
              <a:t>Belcescu</a:t>
            </a:r>
            <a:r>
              <a:rPr lang="ro-RO" dirty="0"/>
              <a:t> - responsabil cu diseminarea </a:t>
            </a:r>
            <a:r>
              <a:rPr lang="ro-RO" dirty="0" err="1"/>
              <a:t>şi</a:t>
            </a:r>
            <a:r>
              <a:rPr lang="ro-RO" dirty="0"/>
              <a:t> securitatea elevilor;</a:t>
            </a:r>
          </a:p>
          <a:p>
            <a:pPr marL="361950" indent="-292100">
              <a:lnSpc>
                <a:spcPct val="114000"/>
              </a:lnSpc>
              <a:tabLst>
                <a:tab pos="266700" algn="l"/>
              </a:tabLst>
            </a:pPr>
            <a:r>
              <a:rPr lang="ro-RO" dirty="0"/>
              <a:t>Oana Păsărică - responsabil cu activitatea de evaluare de proiect;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1905000"/>
            <a:ext cx="1452562" cy="1452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a:extLst>
              <a:ext uri="{FF2B5EF4-FFF2-40B4-BE49-F238E27FC236}">
                <a16:creationId xmlns:a16="http://schemas.microsoft.com/office/drawing/2014/main" id="{7A96B2BC-7EEF-4B8A-B662-A408124A9E5C}"/>
              </a:ext>
            </a:extLst>
          </p:cNvPr>
          <p:cNvSpPr/>
          <p:nvPr/>
        </p:nvSpPr>
        <p:spPr>
          <a:xfrm>
            <a:off x="4788310" y="152400"/>
            <a:ext cx="3366627" cy="369332"/>
          </a:xfrm>
          <a:prstGeom prst="rect">
            <a:avLst/>
          </a:prstGeom>
        </p:spPr>
        <p:txBody>
          <a:bodyPr wrap="none">
            <a:spAutoFit/>
          </a:bodyPr>
          <a:lstStyle/>
          <a:p>
            <a:r>
              <a:rPr lang="ro-RO" b="1" dirty="0">
                <a:solidFill>
                  <a:schemeClr val="bg1"/>
                </a:solidFill>
              </a:rPr>
              <a:t>2019-1-IT02-KA229-062181_4</a:t>
            </a:r>
            <a:endParaRPr lang="en-GB" b="1" dirty="0">
              <a:solidFill>
                <a:schemeClr val="bg1"/>
              </a:solidFill>
            </a:endParaRPr>
          </a:p>
        </p:txBody>
      </p:sp>
    </p:spTree>
    <p:extLst>
      <p:ext uri="{BB962C8B-B14F-4D97-AF65-F5344CB8AC3E}">
        <p14:creationId xmlns:p14="http://schemas.microsoft.com/office/powerpoint/2010/main" val="2102636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1732"/>
            <a:ext cx="4648200" cy="875264"/>
          </a:xfrm>
        </p:spPr>
        <p:txBody>
          <a:bodyPr/>
          <a:lstStyle/>
          <a:p>
            <a:pPr algn="ctr"/>
            <a:r>
              <a:rPr lang="ro-RO" b="1" dirty="0"/>
              <a:t>Produse finale</a:t>
            </a:r>
            <a:endParaRPr lang="en-GB" b="1" dirty="0"/>
          </a:p>
        </p:txBody>
      </p:sp>
      <p:sp>
        <p:nvSpPr>
          <p:cNvPr id="3" name="Content Placeholder 2"/>
          <p:cNvSpPr>
            <a:spLocks noGrp="1"/>
          </p:cNvSpPr>
          <p:nvPr>
            <p:ph idx="1"/>
          </p:nvPr>
        </p:nvSpPr>
        <p:spPr>
          <a:xfrm>
            <a:off x="609600" y="959364"/>
            <a:ext cx="8534400" cy="2877965"/>
          </a:xfrm>
        </p:spPr>
        <p:txBody>
          <a:bodyPr>
            <a:normAutofit/>
          </a:bodyPr>
          <a:lstStyle/>
          <a:p>
            <a:endParaRPr lang="en-GB" dirty="0"/>
          </a:p>
          <a:p>
            <a:r>
              <a:rPr lang="ro-RO" dirty="0"/>
              <a:t>1. Un spectacol cu scenete bazate pe mitul </a:t>
            </a:r>
            <a:r>
              <a:rPr lang="ro-RO" dirty="0" err="1"/>
              <a:t>argonauţilor</a:t>
            </a:r>
            <a:endParaRPr lang="en-GB" dirty="0"/>
          </a:p>
          <a:p>
            <a:r>
              <a:rPr lang="ro-RO" dirty="0"/>
              <a:t>2. Tablouri vivante ce reproduc scene cu eroi,</a:t>
            </a:r>
            <a:endParaRPr lang="en-GB" dirty="0"/>
          </a:p>
          <a:p>
            <a:r>
              <a:rPr lang="ro-RO" dirty="0"/>
              <a:t>3. Pagina web/ Blog</a:t>
            </a:r>
            <a:endParaRPr lang="en-GB" dirty="0"/>
          </a:p>
          <a:p>
            <a:pPr marL="68580" indent="0">
              <a:lnSpc>
                <a:spcPct val="130000"/>
              </a:lnSpc>
              <a:buNone/>
            </a:pPr>
            <a:endParaRPr lang="en-GB" sz="4000" b="1" dirty="0">
              <a:solidFill>
                <a:schemeClr val="accent1"/>
              </a:solidFill>
              <a:latin typeface="+mj-lt"/>
              <a:ea typeface="+mj-ea"/>
              <a:cs typeface="+mj-cs"/>
            </a:endParaRPr>
          </a:p>
        </p:txBody>
      </p:sp>
      <p:sp>
        <p:nvSpPr>
          <p:cNvPr id="7" name="Title 1"/>
          <p:cNvSpPr txBox="1">
            <a:spLocks/>
          </p:cNvSpPr>
          <p:nvPr/>
        </p:nvSpPr>
        <p:spPr>
          <a:xfrm>
            <a:off x="457200" y="4038600"/>
            <a:ext cx="3962400" cy="570464"/>
          </a:xfrm>
          <a:prstGeom prst="rect">
            <a:avLst/>
          </a:prstGeom>
        </p:spPr>
        <p:txBody>
          <a:bodyPr vert="horz" lIns="91440" tIns="45720" rIns="91440" bIns="45720" rtlCol="0" anchor="b">
            <a:normAutofit fontScale="92500" lnSpcReduction="2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o-RO" b="1" dirty="0"/>
              <a:t>Grup ţintă</a:t>
            </a:r>
            <a:endParaRPr lang="en-GB" b="1" dirty="0"/>
          </a:p>
        </p:txBody>
      </p:sp>
      <p:sp>
        <p:nvSpPr>
          <p:cNvPr id="8" name="TextBox 7"/>
          <p:cNvSpPr txBox="1"/>
          <p:nvPr/>
        </p:nvSpPr>
        <p:spPr>
          <a:xfrm>
            <a:off x="685800" y="4597467"/>
            <a:ext cx="8077200" cy="2215991"/>
          </a:xfrm>
          <a:prstGeom prst="rect">
            <a:avLst/>
          </a:prstGeom>
          <a:noFill/>
        </p:spPr>
        <p:txBody>
          <a:bodyPr wrap="square" rtlCol="0">
            <a:spAutoFit/>
          </a:bodyPr>
          <a:lstStyle/>
          <a:p>
            <a:r>
              <a:rPr lang="ro-RO" sz="2400" dirty="0">
                <a:solidFill>
                  <a:schemeClr val="tx2"/>
                </a:solidFill>
              </a:rPr>
              <a:t>Elevi din şcolile partenere:</a:t>
            </a:r>
          </a:p>
          <a:p>
            <a:pPr marL="342900" indent="-342900">
              <a:buFont typeface="Wingdings" panose="05000000000000000000" pitchFamily="2" charset="2"/>
              <a:buChar char="v"/>
            </a:pPr>
            <a:r>
              <a:rPr lang="ro-RO" sz="2400" dirty="0">
                <a:solidFill>
                  <a:schemeClr val="tx2"/>
                </a:solidFill>
              </a:rPr>
              <a:t> cu competenţe în domeniul istoriei </a:t>
            </a:r>
            <a:r>
              <a:rPr lang="ro-RO" sz="2400" dirty="0" err="1">
                <a:solidFill>
                  <a:schemeClr val="tx2"/>
                </a:solidFill>
              </a:rPr>
              <a:t>şi</a:t>
            </a:r>
            <a:r>
              <a:rPr lang="ro-RO" sz="2400" dirty="0">
                <a:solidFill>
                  <a:schemeClr val="tx2"/>
                </a:solidFill>
              </a:rPr>
              <a:t> literaturii antice (</a:t>
            </a:r>
            <a:r>
              <a:rPr lang="ro-RO" sz="2400" dirty="0" err="1">
                <a:solidFill>
                  <a:schemeClr val="tx2"/>
                </a:solidFill>
              </a:rPr>
              <a:t>Apollonius</a:t>
            </a:r>
            <a:r>
              <a:rPr lang="ro-RO" sz="2400" dirty="0">
                <a:solidFill>
                  <a:schemeClr val="tx2"/>
                </a:solidFill>
              </a:rPr>
              <a:t> din Rodos- </a:t>
            </a:r>
            <a:r>
              <a:rPr lang="ro-RO" sz="2400" dirty="0" err="1">
                <a:solidFill>
                  <a:schemeClr val="tx2"/>
                </a:solidFill>
              </a:rPr>
              <a:t>Argonautica</a:t>
            </a:r>
            <a:r>
              <a:rPr lang="ro-RO" sz="2400" dirty="0">
                <a:solidFill>
                  <a:schemeClr val="tx2"/>
                </a:solidFill>
              </a:rPr>
              <a:t>)</a:t>
            </a:r>
            <a:r>
              <a:rPr lang="en-GB" sz="2400" dirty="0">
                <a:solidFill>
                  <a:schemeClr val="tx2"/>
                </a:solidFill>
              </a:rPr>
              <a:t>;</a:t>
            </a:r>
            <a:r>
              <a:rPr lang="ro-RO" sz="2400" dirty="0">
                <a:solidFill>
                  <a:schemeClr val="tx2"/>
                </a:solidFill>
              </a:rPr>
              <a:t> </a:t>
            </a:r>
          </a:p>
          <a:p>
            <a:pPr marL="342900" indent="-342900">
              <a:buFont typeface="Wingdings" panose="05000000000000000000" pitchFamily="2" charset="2"/>
              <a:buChar char="v"/>
            </a:pPr>
            <a:r>
              <a:rPr lang="ro-RO" sz="2400" dirty="0">
                <a:solidFill>
                  <a:schemeClr val="tx2"/>
                </a:solidFill>
              </a:rPr>
              <a:t>competenţe de limbă engleză;</a:t>
            </a:r>
          </a:p>
          <a:p>
            <a:pPr marL="342900" indent="-342900">
              <a:buFont typeface="Wingdings" panose="05000000000000000000" pitchFamily="2" charset="2"/>
              <a:buChar char="v"/>
            </a:pPr>
            <a:r>
              <a:rPr lang="ro-RO" sz="2400" dirty="0">
                <a:solidFill>
                  <a:schemeClr val="tx2"/>
                </a:solidFill>
              </a:rPr>
              <a:t> vârsta cuprinsă între 15-18 ani. </a:t>
            </a:r>
          </a:p>
          <a:p>
            <a:pPr marL="285750" indent="-285750">
              <a:buFontTx/>
              <a:buChar char="-"/>
            </a:pPr>
            <a:endParaRPr lang="en-GB" dirty="0"/>
          </a:p>
        </p:txBody>
      </p:sp>
      <p:sp>
        <p:nvSpPr>
          <p:cNvPr id="9" name="Rectangle 8">
            <a:extLst>
              <a:ext uri="{FF2B5EF4-FFF2-40B4-BE49-F238E27FC236}">
                <a16:creationId xmlns:a16="http://schemas.microsoft.com/office/drawing/2014/main" id="{423DB555-8AC5-4E25-BDE9-BDCB0713E339}"/>
              </a:ext>
            </a:extLst>
          </p:cNvPr>
          <p:cNvSpPr/>
          <p:nvPr/>
        </p:nvSpPr>
        <p:spPr>
          <a:xfrm>
            <a:off x="4788310" y="152400"/>
            <a:ext cx="3366627" cy="369332"/>
          </a:xfrm>
          <a:prstGeom prst="rect">
            <a:avLst/>
          </a:prstGeom>
        </p:spPr>
        <p:txBody>
          <a:bodyPr wrap="none">
            <a:spAutoFit/>
          </a:bodyPr>
          <a:lstStyle/>
          <a:p>
            <a:r>
              <a:rPr lang="ro-RO" b="1" dirty="0">
                <a:solidFill>
                  <a:schemeClr val="bg1"/>
                </a:solidFill>
              </a:rPr>
              <a:t>2019-1-IT02-KA229-062181_4</a:t>
            </a:r>
            <a:endParaRPr lang="en-GB" b="1" dirty="0">
              <a:solidFill>
                <a:schemeClr val="bg1"/>
              </a:solidFill>
            </a:endParaRPr>
          </a:p>
        </p:txBody>
      </p:sp>
      <p:pic>
        <p:nvPicPr>
          <p:cNvPr id="10" name="Content Placeholder 7">
            <a:extLst>
              <a:ext uri="{FF2B5EF4-FFF2-40B4-BE49-F238E27FC236}">
                <a16:creationId xmlns:a16="http://schemas.microsoft.com/office/drawing/2014/main" id="{17132998-70D6-4840-9070-1B01E2AF29DA}"/>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769076"/>
            <a:ext cx="3962400" cy="1654470"/>
          </a:xfrm>
          <a:prstGeom prst="rect">
            <a:avLst/>
          </a:prstGeom>
          <a:noFill/>
          <a:ln>
            <a:noFill/>
          </a:ln>
        </p:spPr>
      </p:pic>
    </p:spTree>
    <p:extLst>
      <p:ext uri="{BB962C8B-B14F-4D97-AF65-F5344CB8AC3E}">
        <p14:creationId xmlns:p14="http://schemas.microsoft.com/office/powerpoint/2010/main" val="2600177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842B5-71D6-467F-8B76-E2E9CB994063}"/>
              </a:ext>
            </a:extLst>
          </p:cNvPr>
          <p:cNvSpPr>
            <a:spLocks noGrp="1"/>
          </p:cNvSpPr>
          <p:nvPr>
            <p:ph type="title"/>
          </p:nvPr>
        </p:nvSpPr>
        <p:spPr>
          <a:xfrm>
            <a:off x="381000" y="324776"/>
            <a:ext cx="9525000" cy="1143000"/>
          </a:xfrm>
        </p:spPr>
        <p:txBody>
          <a:bodyPr>
            <a:normAutofit/>
          </a:bodyPr>
          <a:lstStyle/>
          <a:p>
            <a:r>
              <a:rPr lang="ro-RO" sz="3200" dirty="0"/>
              <a:t>Panoul de proiect de la Colegiul </a:t>
            </a:r>
            <a:r>
              <a:rPr lang="ro-RO" sz="3200" dirty="0" err="1"/>
              <a:t>Naţional</a:t>
            </a:r>
            <a:endParaRPr lang="en-GB" sz="3200" dirty="0"/>
          </a:p>
        </p:txBody>
      </p:sp>
      <p:pic>
        <p:nvPicPr>
          <p:cNvPr id="15" name="Content Placeholder 14" descr="A person standing in a room&#10;&#10;Description automatically generated">
            <a:extLst>
              <a:ext uri="{FF2B5EF4-FFF2-40B4-BE49-F238E27FC236}">
                <a16:creationId xmlns:a16="http://schemas.microsoft.com/office/drawing/2014/main" id="{530C79C0-06D2-42F7-A644-5A90C75F4BE5}"/>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81028" y="3814916"/>
            <a:ext cx="3419475" cy="2564606"/>
          </a:xfrm>
        </p:spPr>
      </p:pic>
      <p:sp>
        <p:nvSpPr>
          <p:cNvPr id="10" name="Rectangle 9">
            <a:extLst>
              <a:ext uri="{FF2B5EF4-FFF2-40B4-BE49-F238E27FC236}">
                <a16:creationId xmlns:a16="http://schemas.microsoft.com/office/drawing/2014/main" id="{32568DEF-7F12-4E1D-9307-6DBC255EBE27}"/>
              </a:ext>
            </a:extLst>
          </p:cNvPr>
          <p:cNvSpPr/>
          <p:nvPr/>
        </p:nvSpPr>
        <p:spPr>
          <a:xfrm>
            <a:off x="4788310" y="152400"/>
            <a:ext cx="3366627" cy="369332"/>
          </a:xfrm>
          <a:prstGeom prst="rect">
            <a:avLst/>
          </a:prstGeom>
        </p:spPr>
        <p:txBody>
          <a:bodyPr wrap="none">
            <a:spAutoFit/>
          </a:bodyPr>
          <a:lstStyle/>
          <a:p>
            <a:r>
              <a:rPr lang="ro-RO" b="1" dirty="0">
                <a:solidFill>
                  <a:schemeClr val="bg1"/>
                </a:solidFill>
              </a:rPr>
              <a:t>2019-1-IT02-KA229-062181_4</a:t>
            </a:r>
            <a:endParaRPr lang="en-GB" b="1" dirty="0">
              <a:solidFill>
                <a:schemeClr val="bg1"/>
              </a:solidFill>
            </a:endParaRPr>
          </a:p>
        </p:txBody>
      </p:sp>
      <p:pic>
        <p:nvPicPr>
          <p:cNvPr id="6" name="Picture 5" descr="A picture containing photo, text, many, bunch&#10;&#10;Description automatically generated">
            <a:extLst>
              <a:ext uri="{FF2B5EF4-FFF2-40B4-BE49-F238E27FC236}">
                <a16:creationId xmlns:a16="http://schemas.microsoft.com/office/drawing/2014/main" id="{E7E71C88-9FE1-4E44-BA41-6AD5B1DF38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9569" y="2289273"/>
            <a:ext cx="3904107" cy="2928080"/>
          </a:xfrm>
          <a:prstGeom prst="rect">
            <a:avLst/>
          </a:prstGeom>
        </p:spPr>
      </p:pic>
      <p:pic>
        <p:nvPicPr>
          <p:cNvPr id="17" name="Picture 16" descr="A picture containing photo, covered, text, many&#10;&#10;Description automatically generated">
            <a:extLst>
              <a:ext uri="{FF2B5EF4-FFF2-40B4-BE49-F238E27FC236}">
                <a16:creationId xmlns:a16="http://schemas.microsoft.com/office/drawing/2014/main" id="{7537001D-04C8-4B98-9BBD-49B42975A7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37" y="1524463"/>
            <a:ext cx="2971800" cy="2228850"/>
          </a:xfrm>
          <a:prstGeom prst="rect">
            <a:avLst/>
          </a:prstGeom>
        </p:spPr>
      </p:pic>
    </p:spTree>
    <p:extLst>
      <p:ext uri="{BB962C8B-B14F-4D97-AF65-F5344CB8AC3E}">
        <p14:creationId xmlns:p14="http://schemas.microsoft.com/office/powerpoint/2010/main" val="1726159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2CAA6-CB20-417B-B2F8-B03FE3D8C14C}"/>
              </a:ext>
            </a:extLst>
          </p:cNvPr>
          <p:cNvSpPr>
            <a:spLocks noGrp="1"/>
          </p:cNvSpPr>
          <p:nvPr>
            <p:ph type="title"/>
          </p:nvPr>
        </p:nvSpPr>
        <p:spPr>
          <a:xfrm>
            <a:off x="454152" y="327829"/>
            <a:ext cx="8382000" cy="1143000"/>
          </a:xfrm>
        </p:spPr>
        <p:txBody>
          <a:bodyPr>
            <a:normAutofit fontScale="90000"/>
          </a:bodyPr>
          <a:lstStyle/>
          <a:p>
            <a:r>
              <a:rPr lang="ro-RO" dirty="0"/>
              <a:t>Activitate on-line 10 decembrie 2020</a:t>
            </a:r>
            <a:endParaRPr lang="en-GB" dirty="0"/>
          </a:p>
        </p:txBody>
      </p:sp>
      <p:sp>
        <p:nvSpPr>
          <p:cNvPr id="3" name="Text Placeholder 2">
            <a:extLst>
              <a:ext uri="{FF2B5EF4-FFF2-40B4-BE49-F238E27FC236}">
                <a16:creationId xmlns:a16="http://schemas.microsoft.com/office/drawing/2014/main" id="{9F65F18C-D23C-459F-8741-4C24B98B2658}"/>
              </a:ext>
            </a:extLst>
          </p:cNvPr>
          <p:cNvSpPr>
            <a:spLocks noGrp="1"/>
          </p:cNvSpPr>
          <p:nvPr>
            <p:ph type="body" idx="1"/>
          </p:nvPr>
        </p:nvSpPr>
        <p:spPr>
          <a:xfrm>
            <a:off x="685800" y="1582998"/>
            <a:ext cx="7924799" cy="1007801"/>
          </a:xfrm>
        </p:spPr>
        <p:txBody>
          <a:bodyPr>
            <a:normAutofit fontScale="92500" lnSpcReduction="10000"/>
          </a:bodyPr>
          <a:lstStyle/>
          <a:p>
            <a:r>
              <a:rPr lang="ro-RO" dirty="0">
                <a:solidFill>
                  <a:schemeClr val="tx1"/>
                </a:solidFill>
              </a:rPr>
              <a:t>Întâlnire pe </a:t>
            </a:r>
            <a:r>
              <a:rPr lang="ro-RO" dirty="0" err="1">
                <a:solidFill>
                  <a:schemeClr val="tx1"/>
                </a:solidFill>
              </a:rPr>
              <a:t>Meet</a:t>
            </a:r>
            <a:r>
              <a:rPr lang="ro-RO" dirty="0">
                <a:solidFill>
                  <a:schemeClr val="tx1"/>
                </a:solidFill>
              </a:rPr>
              <a:t> </a:t>
            </a:r>
            <a:r>
              <a:rPr lang="ro-RO" dirty="0" err="1">
                <a:solidFill>
                  <a:schemeClr val="tx1"/>
                </a:solidFill>
              </a:rPr>
              <a:t>şi</a:t>
            </a:r>
            <a:r>
              <a:rPr lang="ro-RO" dirty="0">
                <a:solidFill>
                  <a:schemeClr val="tx1"/>
                </a:solidFill>
              </a:rPr>
              <a:t> concurs </a:t>
            </a:r>
            <a:r>
              <a:rPr lang="ro-RO" dirty="0" err="1">
                <a:solidFill>
                  <a:schemeClr val="tx1"/>
                </a:solidFill>
              </a:rPr>
              <a:t>Kahoot</a:t>
            </a:r>
            <a:r>
              <a:rPr lang="ro-RO" dirty="0">
                <a:solidFill>
                  <a:schemeClr val="tx1"/>
                </a:solidFill>
              </a:rPr>
              <a:t> pe </a:t>
            </a:r>
            <a:r>
              <a:rPr lang="ro-RO" b="1" dirty="0">
                <a:solidFill>
                  <a:schemeClr val="tx1"/>
                </a:solidFill>
              </a:rPr>
              <a:t>tema eroilor </a:t>
            </a:r>
            <a:r>
              <a:rPr lang="ro-RO" b="1" dirty="0" err="1">
                <a:solidFill>
                  <a:schemeClr val="tx1"/>
                </a:solidFill>
              </a:rPr>
              <a:t>şi</a:t>
            </a:r>
            <a:r>
              <a:rPr lang="ro-RO" b="1" dirty="0">
                <a:solidFill>
                  <a:schemeClr val="tx1"/>
                </a:solidFill>
              </a:rPr>
              <a:t> a miturilor antichității</a:t>
            </a:r>
            <a:r>
              <a:rPr lang="ro-RO" dirty="0">
                <a:solidFill>
                  <a:schemeClr val="tx1"/>
                </a:solidFill>
              </a:rPr>
              <a:t> la care au participat peste 60 de elevi </a:t>
            </a:r>
            <a:r>
              <a:rPr lang="ro-RO" dirty="0" err="1">
                <a:solidFill>
                  <a:schemeClr val="tx1"/>
                </a:solidFill>
              </a:rPr>
              <a:t>şi</a:t>
            </a:r>
            <a:r>
              <a:rPr lang="ro-RO" dirty="0">
                <a:solidFill>
                  <a:schemeClr val="tx1"/>
                </a:solidFill>
              </a:rPr>
              <a:t> profesori din </a:t>
            </a:r>
            <a:r>
              <a:rPr lang="ro-RO" dirty="0" err="1">
                <a:solidFill>
                  <a:schemeClr val="tx1"/>
                </a:solidFill>
              </a:rPr>
              <a:t>şcolile</a:t>
            </a:r>
            <a:r>
              <a:rPr lang="ro-RO" dirty="0">
                <a:solidFill>
                  <a:schemeClr val="tx1"/>
                </a:solidFill>
              </a:rPr>
              <a:t> partenere</a:t>
            </a:r>
            <a:endParaRPr lang="en-GB" dirty="0">
              <a:solidFill>
                <a:schemeClr val="tx1"/>
              </a:solidFill>
            </a:endParaRPr>
          </a:p>
        </p:txBody>
      </p:sp>
      <p:pic>
        <p:nvPicPr>
          <p:cNvPr id="7" name="Picture 6">
            <a:extLst>
              <a:ext uri="{FF2B5EF4-FFF2-40B4-BE49-F238E27FC236}">
                <a16:creationId xmlns:a16="http://schemas.microsoft.com/office/drawing/2014/main" id="{99B9C563-A99C-47E8-AD5E-DBB310013F5B}"/>
              </a:ext>
            </a:extLst>
          </p:cNvPr>
          <p:cNvPicPr>
            <a:picLocks noChangeAspect="1"/>
          </p:cNvPicPr>
          <p:nvPr/>
        </p:nvPicPr>
        <p:blipFill>
          <a:blip r:embed="rId2"/>
          <a:stretch>
            <a:fillRect/>
          </a:stretch>
        </p:blipFill>
        <p:spPr>
          <a:xfrm>
            <a:off x="4645152" y="131830"/>
            <a:ext cx="3450635" cy="493819"/>
          </a:xfrm>
          <a:prstGeom prst="rect">
            <a:avLst/>
          </a:prstGeom>
        </p:spPr>
      </p:pic>
      <p:pic>
        <p:nvPicPr>
          <p:cNvPr id="11" name="Picture 10">
            <a:extLst>
              <a:ext uri="{FF2B5EF4-FFF2-40B4-BE49-F238E27FC236}">
                <a16:creationId xmlns:a16="http://schemas.microsoft.com/office/drawing/2014/main" id="{35AE120A-EE59-4182-9666-BF3049BC122B}"/>
              </a:ext>
            </a:extLst>
          </p:cNvPr>
          <p:cNvPicPr>
            <a:picLocks noChangeAspect="1"/>
          </p:cNvPicPr>
          <p:nvPr/>
        </p:nvPicPr>
        <p:blipFill>
          <a:blip r:embed="rId3"/>
          <a:stretch>
            <a:fillRect/>
          </a:stretch>
        </p:blipFill>
        <p:spPr>
          <a:xfrm>
            <a:off x="1409700" y="2705426"/>
            <a:ext cx="6324600" cy="3557588"/>
          </a:xfrm>
          <a:prstGeom prst="rect">
            <a:avLst/>
          </a:prstGeom>
        </p:spPr>
      </p:pic>
    </p:spTree>
    <p:extLst>
      <p:ext uri="{BB962C8B-B14F-4D97-AF65-F5344CB8AC3E}">
        <p14:creationId xmlns:p14="http://schemas.microsoft.com/office/powerpoint/2010/main" val="946364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3B43B-998A-4D9C-A70D-9F324641D5E9}"/>
              </a:ext>
            </a:extLst>
          </p:cNvPr>
          <p:cNvSpPr>
            <a:spLocks noGrp="1"/>
          </p:cNvSpPr>
          <p:nvPr>
            <p:ph type="title"/>
          </p:nvPr>
        </p:nvSpPr>
        <p:spPr>
          <a:xfrm>
            <a:off x="568452" y="1676400"/>
            <a:ext cx="8153400" cy="1143000"/>
          </a:xfrm>
        </p:spPr>
        <p:txBody>
          <a:bodyPr anchor="b">
            <a:noAutofit/>
          </a:bodyPr>
          <a:lstStyle/>
          <a:p>
            <a:pPr>
              <a:lnSpc>
                <a:spcPct val="90000"/>
              </a:lnSpc>
            </a:pPr>
            <a:r>
              <a:rPr lang="ro-RO" sz="2000" dirty="0">
                <a:solidFill>
                  <a:schemeClr val="tx1"/>
                </a:solidFill>
              </a:rPr>
              <a:t> Pe 10 decembrie 2020 a fost prezentă cartea electronică realizată pe </a:t>
            </a:r>
            <a:r>
              <a:rPr lang="ro-RO" sz="2000" dirty="0" err="1">
                <a:solidFill>
                  <a:schemeClr val="tx1"/>
                </a:solidFill>
              </a:rPr>
              <a:t>book</a:t>
            </a:r>
            <a:r>
              <a:rPr lang="ro-RO" sz="2000" dirty="0">
                <a:solidFill>
                  <a:schemeClr val="tx1"/>
                </a:solidFill>
              </a:rPr>
              <a:t> creator de elevii din școlile partenere cu titlul </a:t>
            </a:r>
            <a:r>
              <a:rPr lang="ro-RO" sz="2000" b="1" i="1" dirty="0">
                <a:solidFill>
                  <a:schemeClr val="tx1"/>
                </a:solidFill>
              </a:rPr>
              <a:t>„Femeia </a:t>
            </a:r>
            <a:r>
              <a:rPr lang="ro-RO" sz="2000" b="1" i="1" dirty="0" err="1">
                <a:solidFill>
                  <a:schemeClr val="tx1"/>
                </a:solidFill>
              </a:rPr>
              <a:t>şi</a:t>
            </a:r>
            <a:r>
              <a:rPr lang="ro-RO" sz="2000" b="1" i="1" dirty="0">
                <a:solidFill>
                  <a:schemeClr val="tx1"/>
                </a:solidFill>
              </a:rPr>
              <a:t> eroii”. </a:t>
            </a:r>
            <a:r>
              <a:rPr lang="ro-RO" sz="2000" dirty="0">
                <a:solidFill>
                  <a:schemeClr val="tx1"/>
                </a:solidFill>
              </a:rPr>
              <a:t>Elevii CNI au publicat informații despre Medeea </a:t>
            </a:r>
            <a:r>
              <a:rPr lang="ro-RO" sz="2000" dirty="0" err="1">
                <a:solidFill>
                  <a:schemeClr val="tx1"/>
                </a:solidFill>
              </a:rPr>
              <a:t>şi</a:t>
            </a:r>
            <a:r>
              <a:rPr lang="ro-RO" sz="2000" dirty="0">
                <a:solidFill>
                  <a:schemeClr val="tx1"/>
                </a:solidFill>
              </a:rPr>
              <a:t> Iason, realizate sub îndrumarea prof. Ana </a:t>
            </a:r>
            <a:r>
              <a:rPr lang="ro-RO" sz="2000" dirty="0" err="1">
                <a:solidFill>
                  <a:schemeClr val="tx1"/>
                </a:solidFill>
              </a:rPr>
              <a:t>Belcescu</a:t>
            </a:r>
            <a:r>
              <a:rPr lang="ro-RO" sz="2000" dirty="0">
                <a:solidFill>
                  <a:schemeClr val="tx1"/>
                </a:solidFill>
              </a:rPr>
              <a:t> </a:t>
            </a:r>
            <a:r>
              <a:rPr lang="ro-RO" sz="2000" dirty="0" err="1">
                <a:solidFill>
                  <a:schemeClr val="tx1"/>
                </a:solidFill>
              </a:rPr>
              <a:t>şi</a:t>
            </a:r>
            <a:r>
              <a:rPr lang="ro-RO" sz="2000" dirty="0">
                <a:solidFill>
                  <a:schemeClr val="tx1"/>
                </a:solidFill>
              </a:rPr>
              <a:t> Mihaela </a:t>
            </a:r>
            <a:r>
              <a:rPr lang="ro-RO" sz="2000" dirty="0" err="1">
                <a:solidFill>
                  <a:schemeClr val="tx1"/>
                </a:solidFill>
              </a:rPr>
              <a:t>Ţurcanaşu</a:t>
            </a:r>
            <a:br>
              <a:rPr lang="ro-RO" sz="2000" dirty="0">
                <a:solidFill>
                  <a:schemeClr val="tx1"/>
                </a:solidFill>
              </a:rPr>
            </a:br>
            <a:r>
              <a:rPr lang="ro-RO" sz="2000" dirty="0">
                <a:solidFill>
                  <a:schemeClr val="tx1"/>
                </a:solidFill>
                <a:hlinkClick r:id="rId2"/>
              </a:rPr>
              <a:t>https://app.bookcreator.com/library/-MMkQyCpviMSpBJPUlo0</a:t>
            </a:r>
            <a:br>
              <a:rPr lang="ro-RO" sz="2000" dirty="0">
                <a:solidFill>
                  <a:schemeClr val="tx1"/>
                </a:solidFill>
              </a:rPr>
            </a:br>
            <a:endParaRPr lang="en-GB" sz="2000" dirty="0">
              <a:solidFill>
                <a:schemeClr val="tx1"/>
              </a:solidFill>
            </a:endParaRPr>
          </a:p>
        </p:txBody>
      </p:sp>
      <p:pic>
        <p:nvPicPr>
          <p:cNvPr id="8" name="Content Placeholder 7">
            <a:extLst>
              <a:ext uri="{FF2B5EF4-FFF2-40B4-BE49-F238E27FC236}">
                <a16:creationId xmlns:a16="http://schemas.microsoft.com/office/drawing/2014/main" id="{F90637F9-F941-4E8C-825D-224BC7D5AA57}"/>
              </a:ext>
            </a:extLst>
          </p:cNvPr>
          <p:cNvPicPr>
            <a:picLocks noGrp="1" noChangeAspect="1"/>
          </p:cNvPicPr>
          <p:nvPr>
            <p:ph sz="quarter" idx="13"/>
          </p:nvPr>
        </p:nvPicPr>
        <p:blipFill>
          <a:blip r:embed="rId3"/>
          <a:stretch>
            <a:fillRect/>
          </a:stretch>
        </p:blipFill>
        <p:spPr>
          <a:xfrm>
            <a:off x="838200" y="2699638"/>
            <a:ext cx="6252278" cy="3516905"/>
          </a:xfrm>
          <a:prstGeom prst="rect">
            <a:avLst/>
          </a:prstGeom>
        </p:spPr>
      </p:pic>
      <p:pic>
        <p:nvPicPr>
          <p:cNvPr id="7" name="Content Placeholder 6">
            <a:extLst>
              <a:ext uri="{FF2B5EF4-FFF2-40B4-BE49-F238E27FC236}">
                <a16:creationId xmlns:a16="http://schemas.microsoft.com/office/drawing/2014/main" id="{B316FCFB-ACA8-4DBA-B335-B380155BFB1F}"/>
              </a:ext>
            </a:extLst>
          </p:cNvPr>
          <p:cNvPicPr>
            <a:picLocks noGrp="1" noChangeAspect="1"/>
          </p:cNvPicPr>
          <p:nvPr>
            <p:ph sz="quarter" idx="14"/>
          </p:nvPr>
        </p:nvPicPr>
        <p:blipFill rotWithShape="1">
          <a:blip r:embed="rId4"/>
          <a:srcRect l="35065" r="27486" b="-1"/>
          <a:stretch/>
        </p:blipFill>
        <p:spPr>
          <a:xfrm>
            <a:off x="4765841" y="2731593"/>
            <a:ext cx="3419856" cy="3493008"/>
          </a:xfrm>
          <a:prstGeom prst="rect">
            <a:avLst/>
          </a:prstGeom>
          <a:noFill/>
        </p:spPr>
      </p:pic>
      <p:pic>
        <p:nvPicPr>
          <p:cNvPr id="10" name="Picture 9">
            <a:extLst>
              <a:ext uri="{FF2B5EF4-FFF2-40B4-BE49-F238E27FC236}">
                <a16:creationId xmlns:a16="http://schemas.microsoft.com/office/drawing/2014/main" id="{6D3A53F3-4250-4ECD-8149-249776CAE563}"/>
              </a:ext>
            </a:extLst>
          </p:cNvPr>
          <p:cNvPicPr>
            <a:picLocks noChangeAspect="1"/>
          </p:cNvPicPr>
          <p:nvPr/>
        </p:nvPicPr>
        <p:blipFill>
          <a:blip r:embed="rId5"/>
          <a:stretch>
            <a:fillRect/>
          </a:stretch>
        </p:blipFill>
        <p:spPr>
          <a:xfrm>
            <a:off x="4645152" y="131830"/>
            <a:ext cx="3450635" cy="493819"/>
          </a:xfrm>
          <a:prstGeom prst="rect">
            <a:avLst/>
          </a:prstGeom>
        </p:spPr>
      </p:pic>
    </p:spTree>
    <p:extLst>
      <p:ext uri="{BB962C8B-B14F-4D97-AF65-F5344CB8AC3E}">
        <p14:creationId xmlns:p14="http://schemas.microsoft.com/office/powerpoint/2010/main" val="34390845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350</Words>
  <Application>Microsoft Office PowerPoint</Application>
  <PresentationFormat>On-screen Show (4:3)</PresentationFormat>
  <Paragraphs>50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Century Gothic</vt:lpstr>
      <vt:lpstr>Wingdings</vt:lpstr>
      <vt:lpstr>Wingdings 2</vt:lpstr>
      <vt:lpstr>Austin</vt:lpstr>
      <vt:lpstr>EURopean hEroes of Kwowledge: Argonauts  2019-2021</vt:lpstr>
      <vt:lpstr>Obiectivele proiectului:</vt:lpstr>
      <vt:lpstr>Parteneri :</vt:lpstr>
      <vt:lpstr>Echipa de management a proiectului la nivelul Colegiului Naţional</vt:lpstr>
      <vt:lpstr>Produse finale</vt:lpstr>
      <vt:lpstr>Panoul de proiect de la Colegiul Naţional</vt:lpstr>
      <vt:lpstr>Activitate on-line 10 decembrie 2020</vt:lpstr>
      <vt:lpstr> Pe 10 decembrie 2020 a fost prezentă cartea electronică realizată pe book creator de elevii din școlile partenere cu titlul „Femeia şi eroii”. Elevii CNI au publicat informații despre Medeea şi Iason, realizate sub îndrumarea prof. Ana Belcescu şi Mihaela Ţurcanaşu https://app.bookcreator.com/library/-MMkQyCpviMSpBJPUlo0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hEroes of Kwowledge: Argonauts  2019-2021</dc:title>
  <dc:creator>Mihaela</dc:creator>
  <cp:lastModifiedBy>Mihaela</cp:lastModifiedBy>
  <cp:revision>2</cp:revision>
  <dcterms:created xsi:type="dcterms:W3CDTF">2021-01-16T11:47:14Z</dcterms:created>
  <dcterms:modified xsi:type="dcterms:W3CDTF">2021-01-16T11:56:52Z</dcterms:modified>
</cp:coreProperties>
</file>